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9" r:id="rId5"/>
    <p:sldId id="260" r:id="rId6"/>
    <p:sldId id="287" r:id="rId7"/>
    <p:sldId id="262" r:id="rId8"/>
    <p:sldId id="261" r:id="rId9"/>
    <p:sldId id="263" r:id="rId10"/>
    <p:sldId id="264" r:id="rId11"/>
    <p:sldId id="288"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2" r:id="rId27"/>
    <p:sldId id="283" r:id="rId28"/>
    <p:sldId id="284" r:id="rId29"/>
    <p:sldId id="285" r:id="rId30"/>
    <p:sldId id="286"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20.12.2020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20.12.2020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20.12.2020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20.12.2020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USULÜ</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EL-HÂKİM (ŞÂRİ)</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dirty="0" err="1" smtClean="0"/>
              <a:t>En’âm</a:t>
            </a:r>
            <a:r>
              <a:rPr lang="tr-TR" dirty="0" smtClean="0"/>
              <a:t> suresi 57. ayet ile </a:t>
            </a:r>
            <a:r>
              <a:rPr lang="tr-TR" dirty="0" err="1"/>
              <a:t>Mâide</a:t>
            </a:r>
            <a:r>
              <a:rPr lang="tr-TR" dirty="0"/>
              <a:t> </a:t>
            </a:r>
            <a:r>
              <a:rPr lang="tr-TR" dirty="0" smtClean="0"/>
              <a:t>suresi 47. ayetteki ifadeler; </a:t>
            </a:r>
            <a:r>
              <a:rPr lang="tr-TR" dirty="0" err="1" smtClean="0"/>
              <a:t>Şer’î</a:t>
            </a:r>
            <a:r>
              <a:rPr lang="tr-TR" dirty="0" smtClean="0"/>
              <a:t> </a:t>
            </a:r>
            <a:r>
              <a:rPr lang="tr-TR" dirty="0"/>
              <a:t>Hükümleri belirleyip </a:t>
            </a:r>
            <a:r>
              <a:rPr lang="tr-TR" dirty="0" smtClean="0"/>
              <a:t>ortaya koyanın Yüce Allah olduğunu, </a:t>
            </a:r>
            <a:r>
              <a:rPr lang="tr-TR" dirty="0"/>
              <a:t>istediğinde bunları -nesih konusunda, bir delilin başka bir delille, bir hükmün başka bir hükümle değiştirilmesi konularında olduğu </a:t>
            </a:r>
            <a:r>
              <a:rPr lang="tr-TR" dirty="0" smtClean="0"/>
              <a:t>gibi- </a:t>
            </a:r>
            <a:r>
              <a:rPr lang="tr-TR" dirty="0"/>
              <a:t>değiştirip ortadan kaldırdığını açık bir şekilde göstermektedir. </a:t>
            </a:r>
          </a:p>
        </p:txBody>
      </p:sp>
    </p:spTree>
    <p:extLst>
      <p:ext uri="{BB962C8B-B14F-4D97-AF65-F5344CB8AC3E}">
        <p14:creationId xmlns:p14="http://schemas.microsoft.com/office/powerpoint/2010/main" val="338193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EL-HÂKİM (ŞÂRİ)</a:t>
            </a:r>
            <a:endParaRPr lang="tr-TR" dirty="0"/>
          </a:p>
        </p:txBody>
      </p:sp>
      <p:sp>
        <p:nvSpPr>
          <p:cNvPr id="3" name="İçerik Yer Tutucusu 2"/>
          <p:cNvSpPr>
            <a:spLocks noGrp="1"/>
          </p:cNvSpPr>
          <p:nvPr>
            <p:ph idx="1"/>
          </p:nvPr>
        </p:nvSpPr>
        <p:spPr/>
        <p:txBody>
          <a:bodyPr/>
          <a:lstStyle/>
          <a:p>
            <a:r>
              <a:rPr lang="tr-TR" dirty="0" smtClean="0"/>
              <a:t>«De </a:t>
            </a:r>
            <a:r>
              <a:rPr lang="tr-TR" dirty="0"/>
              <a:t>ki: "Şüphesiz ben, rabbimden gelen apaçık bir delile dayanıyorum. Siz ise onu yalanladınız. Çabucak gelmesini istediğiniz (azap) benim yanımda değildir. Hüküm ancak Allah’ındır ve Allah hakkı anlatır; O, doğru hüküm verenlerin en hayırlısıdır</a:t>
            </a:r>
            <a:r>
              <a:rPr lang="tr-TR" dirty="0" smtClean="0"/>
              <a:t>.» (</a:t>
            </a:r>
            <a:r>
              <a:rPr lang="tr-TR" dirty="0" err="1" smtClean="0"/>
              <a:t>En’am</a:t>
            </a:r>
            <a:r>
              <a:rPr lang="tr-TR" dirty="0" smtClean="0"/>
              <a:t>, 57).</a:t>
            </a:r>
          </a:p>
          <a:p>
            <a:r>
              <a:rPr lang="tr-TR" dirty="0" smtClean="0"/>
              <a:t>«İncil’e </a:t>
            </a:r>
            <a:r>
              <a:rPr lang="tr-TR" dirty="0"/>
              <a:t>tâbi olanlar da Allah’ın onda indirdiği hükümlerle hükmetsinler. Kim Allah’ın indirdiği ile hükmetmezse işte onlar </a:t>
            </a:r>
            <a:r>
              <a:rPr lang="tr-TR" dirty="0" err="1"/>
              <a:t>fâsıkların</a:t>
            </a:r>
            <a:r>
              <a:rPr lang="tr-TR" dirty="0"/>
              <a:t> kendileridir</a:t>
            </a:r>
            <a:r>
              <a:rPr lang="tr-TR" dirty="0" smtClean="0"/>
              <a:t>.» (Maide, 47).</a:t>
            </a:r>
            <a:endParaRPr lang="tr-TR" dirty="0"/>
          </a:p>
        </p:txBody>
      </p:sp>
    </p:spTree>
    <p:extLst>
      <p:ext uri="{BB962C8B-B14F-4D97-AF65-F5344CB8AC3E}">
        <p14:creationId xmlns:p14="http://schemas.microsoft.com/office/powerpoint/2010/main" val="214356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EL-HÂKİM (ŞÂRİ)</a:t>
            </a:r>
          </a:p>
        </p:txBody>
      </p:sp>
      <p:sp>
        <p:nvSpPr>
          <p:cNvPr id="3" name="İçerik Yer Tutucusu 2"/>
          <p:cNvSpPr>
            <a:spLocks noGrp="1"/>
          </p:cNvSpPr>
          <p:nvPr>
            <p:ph idx="1"/>
          </p:nvPr>
        </p:nvSpPr>
        <p:spPr/>
        <p:txBody>
          <a:bodyPr>
            <a:normAutofit/>
          </a:bodyPr>
          <a:lstStyle/>
          <a:p>
            <a:r>
              <a:rPr lang="tr-TR" dirty="0"/>
              <a:t>Çünkü </a:t>
            </a:r>
            <a:r>
              <a:rPr lang="tr-TR" dirty="0" smtClean="0"/>
              <a:t>Yüce Allah</a:t>
            </a:r>
            <a:r>
              <a:rPr lang="tr-TR" dirty="0"/>
              <a:t>, ne dilerse onu yapar, yaptıklarından sorumlu tutulamaz. </a:t>
            </a:r>
            <a:r>
              <a:rPr lang="tr-TR" i="1" dirty="0"/>
              <a:t>“Allah, yaptığından sorumlu tutulamaz; onlar ise sorguya çekileceklerdir.” </a:t>
            </a:r>
            <a:r>
              <a:rPr lang="tr-TR" dirty="0"/>
              <a:t>(</a:t>
            </a:r>
            <a:r>
              <a:rPr lang="tr-TR" dirty="0" err="1"/>
              <a:t>Enbiyâ</a:t>
            </a:r>
            <a:r>
              <a:rPr lang="tr-TR" dirty="0"/>
              <a:t> suresi 23. </a:t>
            </a:r>
            <a:r>
              <a:rPr lang="tr-TR" dirty="0" smtClean="0"/>
              <a:t>ayet).</a:t>
            </a:r>
          </a:p>
          <a:p>
            <a:r>
              <a:rPr lang="tr-TR" dirty="0" smtClean="0"/>
              <a:t>Ancak </a:t>
            </a:r>
            <a:r>
              <a:rPr lang="tr-TR" dirty="0"/>
              <a:t>şunu da unutmamak </a:t>
            </a:r>
            <a:r>
              <a:rPr lang="tr-TR" dirty="0" smtClean="0"/>
              <a:t>gerekir ki, </a:t>
            </a:r>
            <a:r>
              <a:rPr lang="tr-TR" dirty="0"/>
              <a:t>hükümlere </a:t>
            </a:r>
            <a:r>
              <a:rPr lang="tr-TR" dirty="0" err="1"/>
              <a:t>şer’îlik</a:t>
            </a:r>
            <a:r>
              <a:rPr lang="tr-TR" dirty="0"/>
              <a:t> sıfatı kesin ve açık bir delille verilir. Çünkü bu hükümler İslam’ın getirdiği genel ilkelere </a:t>
            </a:r>
            <a:r>
              <a:rPr lang="tr-TR" dirty="0" smtClean="0"/>
              <a:t>dayanır</a:t>
            </a:r>
            <a:r>
              <a:rPr lang="tr-TR" dirty="0"/>
              <a:t>. Bu genel ilkeler sayesinde İslam’ın </a:t>
            </a:r>
            <a:r>
              <a:rPr lang="tr-TR" dirty="0" smtClean="0"/>
              <a:t>çizdiği sınırların </a:t>
            </a:r>
            <a:r>
              <a:rPr lang="tr-TR" dirty="0"/>
              <a:t>dışına çıkılmaması </a:t>
            </a:r>
            <a:r>
              <a:rPr lang="tr-TR" dirty="0" smtClean="0"/>
              <a:t>sağlanır</a:t>
            </a:r>
            <a:r>
              <a:rPr lang="tr-TR" dirty="0"/>
              <a:t>.</a:t>
            </a:r>
          </a:p>
        </p:txBody>
      </p:sp>
    </p:spTree>
    <p:extLst>
      <p:ext uri="{BB962C8B-B14F-4D97-AF65-F5344CB8AC3E}">
        <p14:creationId xmlns:p14="http://schemas.microsoft.com/office/powerpoint/2010/main" val="215068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smtClean="0">
                <a:solidFill>
                  <a:srgbClr val="C00000"/>
                </a:solidFill>
              </a:rPr>
              <a:t>Şâri’nin</a:t>
            </a:r>
            <a:r>
              <a:rPr lang="tr-TR" b="1" dirty="0" smtClean="0">
                <a:solidFill>
                  <a:srgbClr val="C00000"/>
                </a:solidFill>
              </a:rPr>
              <a:t> Kullarının Fiilleri Hakkında Koyduğu Hükümlerle İlgili Yaklaşımlar</a:t>
            </a:r>
            <a:endParaRPr lang="tr-TR" b="1" dirty="0">
              <a:solidFill>
                <a:srgbClr val="C00000"/>
              </a:solidFill>
            </a:endParaRPr>
          </a:p>
        </p:txBody>
      </p:sp>
      <p:sp>
        <p:nvSpPr>
          <p:cNvPr id="3" name="İçerik Yer Tutucusu 2"/>
          <p:cNvSpPr>
            <a:spLocks noGrp="1"/>
          </p:cNvSpPr>
          <p:nvPr>
            <p:ph idx="1"/>
          </p:nvPr>
        </p:nvSpPr>
        <p:spPr/>
        <p:txBody>
          <a:bodyPr>
            <a:normAutofit/>
          </a:bodyPr>
          <a:lstStyle/>
          <a:p>
            <a:pPr>
              <a:lnSpc>
                <a:spcPct val="150000"/>
              </a:lnSpc>
              <a:spcBef>
                <a:spcPts val="600"/>
              </a:spcBef>
            </a:pPr>
            <a:r>
              <a:rPr lang="tr-TR" dirty="0" err="1" smtClean="0"/>
              <a:t>Şâri’nin</a:t>
            </a:r>
            <a:r>
              <a:rPr lang="tr-TR" dirty="0" smtClean="0"/>
              <a:t> </a:t>
            </a:r>
            <a:r>
              <a:rPr lang="tr-TR" dirty="0"/>
              <a:t>kulların fiilleri hakkında vaz’ ettiği hükümlerle ilgili </a:t>
            </a:r>
            <a:r>
              <a:rPr lang="tr-TR" b="1" dirty="0" err="1" smtClean="0">
                <a:solidFill>
                  <a:srgbClr val="00B050"/>
                </a:solidFill>
              </a:rPr>
              <a:t>Mu’tezile’nin</a:t>
            </a:r>
            <a:r>
              <a:rPr lang="tr-TR" b="1" dirty="0">
                <a:solidFill>
                  <a:srgbClr val="00B050"/>
                </a:solidFill>
              </a:rPr>
              <a:t>, </a:t>
            </a:r>
            <a:r>
              <a:rPr lang="tr-TR" b="1" dirty="0" err="1">
                <a:solidFill>
                  <a:srgbClr val="00B050"/>
                </a:solidFill>
              </a:rPr>
              <a:t>Eş’ariler’in</a:t>
            </a:r>
            <a:r>
              <a:rPr lang="tr-TR" b="1" dirty="0">
                <a:solidFill>
                  <a:srgbClr val="00B050"/>
                </a:solidFill>
              </a:rPr>
              <a:t> ve </a:t>
            </a:r>
            <a:r>
              <a:rPr lang="tr-TR" b="1" dirty="0" err="1">
                <a:solidFill>
                  <a:srgbClr val="00B050"/>
                </a:solidFill>
              </a:rPr>
              <a:t>Maturidiler’in</a:t>
            </a:r>
            <a:r>
              <a:rPr lang="tr-TR" b="1" dirty="0">
                <a:solidFill>
                  <a:srgbClr val="00B050"/>
                </a:solidFill>
              </a:rPr>
              <a:t> </a:t>
            </a:r>
            <a:r>
              <a:rPr lang="tr-TR" dirty="0"/>
              <a:t>olmak üzere </a:t>
            </a:r>
            <a:r>
              <a:rPr lang="tr-TR" b="1" dirty="0">
                <a:solidFill>
                  <a:srgbClr val="00B050"/>
                </a:solidFill>
              </a:rPr>
              <a:t>üç</a:t>
            </a:r>
            <a:r>
              <a:rPr lang="tr-TR" dirty="0"/>
              <a:t> </a:t>
            </a:r>
            <a:r>
              <a:rPr lang="tr-TR" dirty="0" smtClean="0"/>
              <a:t>yaklaşımdan söz edilebilir.</a:t>
            </a:r>
            <a:endParaRPr lang="tr-TR" dirty="0"/>
          </a:p>
        </p:txBody>
      </p:sp>
    </p:spTree>
    <p:extLst>
      <p:ext uri="{BB962C8B-B14F-4D97-AF65-F5344CB8AC3E}">
        <p14:creationId xmlns:p14="http://schemas.microsoft.com/office/powerpoint/2010/main" val="326552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Mutezile’nin</a:t>
            </a:r>
            <a:r>
              <a:rPr lang="tr-TR" b="1" dirty="0">
                <a:solidFill>
                  <a:srgbClr val="C00000"/>
                </a:solidFill>
              </a:rPr>
              <a:t> </a:t>
            </a:r>
            <a:r>
              <a:rPr lang="tr-TR" b="1" dirty="0" smtClean="0">
                <a:solidFill>
                  <a:srgbClr val="C00000"/>
                </a:solidFill>
              </a:rPr>
              <a:t>Yaklaşımı</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err="1" smtClean="0"/>
              <a:t>Mu’tezileye</a:t>
            </a:r>
            <a:r>
              <a:rPr lang="tr-TR" dirty="0" smtClean="0"/>
              <a:t> </a:t>
            </a:r>
            <a:r>
              <a:rPr lang="tr-TR" dirty="0"/>
              <a:t>göre insanların işlediği fiillerin güzel ve çirkin olanları </a:t>
            </a:r>
            <a:r>
              <a:rPr lang="tr-TR" dirty="0" smtClean="0"/>
              <a:t>vardır.</a:t>
            </a:r>
          </a:p>
          <a:p>
            <a:r>
              <a:rPr lang="tr-TR" dirty="0" smtClean="0"/>
              <a:t>Akıl</a:t>
            </a:r>
            <a:r>
              <a:rPr lang="tr-TR" dirty="0"/>
              <a:t>, bunları </a:t>
            </a:r>
            <a:r>
              <a:rPr lang="tr-TR" dirty="0" smtClean="0"/>
              <a:t>idrak </a:t>
            </a:r>
            <a:r>
              <a:rPr lang="tr-TR" dirty="0" smtClean="0"/>
              <a:t>edebilir. Kulların </a:t>
            </a:r>
            <a:r>
              <a:rPr lang="tr-TR" dirty="0"/>
              <a:t>fiillerinden aklın güzel gördükleri, </a:t>
            </a:r>
            <a:r>
              <a:rPr lang="tr-TR" dirty="0" err="1"/>
              <a:t>şer’ân</a:t>
            </a:r>
            <a:r>
              <a:rPr lang="tr-TR" dirty="0"/>
              <a:t> da yerine getirilmesi gereken fiillerdir. Bu fiilleri işleyenler sevaba </a:t>
            </a:r>
            <a:r>
              <a:rPr lang="tr-TR" dirty="0" smtClean="0"/>
              <a:t>nail </a:t>
            </a:r>
            <a:r>
              <a:rPr lang="tr-TR" dirty="0"/>
              <a:t>olur. Terk edenler de azabı </a:t>
            </a:r>
            <a:r>
              <a:rPr lang="tr-TR" dirty="0" err="1" smtClean="0"/>
              <a:t>müstehak</a:t>
            </a:r>
            <a:r>
              <a:rPr lang="tr-TR" dirty="0" smtClean="0"/>
              <a:t> </a:t>
            </a:r>
            <a:r>
              <a:rPr lang="tr-TR" dirty="0" smtClean="0"/>
              <a:t>olur.</a:t>
            </a:r>
          </a:p>
        </p:txBody>
      </p:sp>
    </p:spTree>
    <p:extLst>
      <p:ext uri="{BB962C8B-B14F-4D97-AF65-F5344CB8AC3E}">
        <p14:creationId xmlns:p14="http://schemas.microsoft.com/office/powerpoint/2010/main" val="110505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Mutezile’nin</a:t>
            </a:r>
            <a:r>
              <a:rPr lang="tr-TR" b="1" dirty="0" smtClean="0">
                <a:solidFill>
                  <a:srgbClr val="C00000"/>
                </a:solidFill>
              </a:rPr>
              <a:t> Yaklaşımı</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a:t>Bu fiillerden </a:t>
            </a:r>
            <a:r>
              <a:rPr lang="tr-TR" dirty="0" err="1"/>
              <a:t>kabih</a:t>
            </a:r>
            <a:r>
              <a:rPr lang="tr-TR" dirty="0"/>
              <a:t>/kötü/çirkin olanlar da </a:t>
            </a:r>
            <a:r>
              <a:rPr lang="tr-TR" dirty="0" err="1"/>
              <a:t>Şâri</a:t>
            </a:r>
            <a:r>
              <a:rPr lang="tr-TR" dirty="0"/>
              <a:t> tarafından yasaklanan </a:t>
            </a:r>
            <a:r>
              <a:rPr lang="tr-TR" dirty="0" smtClean="0"/>
              <a:t>fiillerdir.</a:t>
            </a:r>
          </a:p>
          <a:p>
            <a:r>
              <a:rPr lang="tr-TR" dirty="0" smtClean="0"/>
              <a:t>Bu </a:t>
            </a:r>
            <a:r>
              <a:rPr lang="tr-TR" dirty="0"/>
              <a:t>fiilleri </a:t>
            </a:r>
            <a:r>
              <a:rPr lang="tr-TR" dirty="0" smtClean="0"/>
              <a:t>işlemeyip </a:t>
            </a:r>
            <a:r>
              <a:rPr lang="tr-TR" dirty="0"/>
              <a:t>bunlardan uzak duranlar sevaba </a:t>
            </a:r>
            <a:r>
              <a:rPr lang="tr-TR" dirty="0" smtClean="0"/>
              <a:t>nail </a:t>
            </a:r>
            <a:r>
              <a:rPr lang="tr-TR" dirty="0" smtClean="0"/>
              <a:t>olurken, </a:t>
            </a:r>
            <a:r>
              <a:rPr lang="tr-TR" dirty="0"/>
              <a:t>işleyenler ise </a:t>
            </a:r>
            <a:r>
              <a:rPr lang="tr-TR" dirty="0" smtClean="0"/>
              <a:t>azabı </a:t>
            </a:r>
            <a:r>
              <a:rPr lang="tr-TR" dirty="0" err="1" smtClean="0"/>
              <a:t>müstehak</a:t>
            </a:r>
            <a:r>
              <a:rPr lang="tr-TR" dirty="0" smtClean="0"/>
              <a:t> </a:t>
            </a:r>
            <a:r>
              <a:rPr lang="tr-TR" dirty="0" smtClean="0"/>
              <a:t>olur.</a:t>
            </a:r>
          </a:p>
          <a:p>
            <a:r>
              <a:rPr lang="tr-TR" dirty="0" err="1" smtClean="0"/>
              <a:t>Mu’tezileye</a:t>
            </a:r>
            <a:r>
              <a:rPr lang="tr-TR" dirty="0" smtClean="0"/>
              <a:t> </a:t>
            </a:r>
            <a:r>
              <a:rPr lang="tr-TR" dirty="0"/>
              <a:t>göre iyilik yapmanın güzel olduğu kötülük yapmanın ise kötü bir şey olduğu insanın </a:t>
            </a:r>
            <a:r>
              <a:rPr lang="tr-TR" dirty="0" smtClean="0"/>
              <a:t>bilebileceği, hatta </a:t>
            </a:r>
            <a:r>
              <a:rPr lang="tr-TR" dirty="0"/>
              <a:t>bilmesi gereken bir şeydir. Allah da her şeyi bir hikmete dayalı olarak yarattığına göre, iyi olan şeyleri yaratması da </a:t>
            </a:r>
            <a:r>
              <a:rPr lang="tr-TR" dirty="0" smtClean="0"/>
              <a:t>vaciptir. </a:t>
            </a:r>
            <a:endParaRPr lang="tr-TR" dirty="0"/>
          </a:p>
        </p:txBody>
      </p:sp>
    </p:spTree>
    <p:extLst>
      <p:ext uri="{BB962C8B-B14F-4D97-AF65-F5344CB8AC3E}">
        <p14:creationId xmlns:p14="http://schemas.microsoft.com/office/powerpoint/2010/main" val="15230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Mutezile’nin</a:t>
            </a:r>
            <a:r>
              <a:rPr lang="tr-TR" b="1" dirty="0" smtClean="0">
                <a:solidFill>
                  <a:srgbClr val="C00000"/>
                </a:solidFill>
              </a:rPr>
              <a:t> Yaklaşımı</a:t>
            </a:r>
            <a:endParaRPr lang="tr-TR" dirty="0"/>
          </a:p>
        </p:txBody>
      </p:sp>
      <p:sp>
        <p:nvSpPr>
          <p:cNvPr id="3" name="İçerik Yer Tutucusu 2"/>
          <p:cNvSpPr>
            <a:spLocks noGrp="1"/>
          </p:cNvSpPr>
          <p:nvPr>
            <p:ph idx="1"/>
          </p:nvPr>
        </p:nvSpPr>
        <p:spPr/>
        <p:txBody>
          <a:bodyPr/>
          <a:lstStyle/>
          <a:p>
            <a:r>
              <a:rPr lang="tr-TR" dirty="0" err="1"/>
              <a:t>Mu’tezilîler’e</a:t>
            </a:r>
            <a:r>
              <a:rPr lang="tr-TR" dirty="0"/>
              <a:t> göre, Allah’ın mükelleflerin fiilleri ile ilgili olarak koyduğu hükümler, peygamberler gönderilmeden önce de </a:t>
            </a:r>
            <a:r>
              <a:rPr lang="tr-TR" dirty="0" smtClean="0"/>
              <a:t>vardır.</a:t>
            </a:r>
          </a:p>
          <a:p>
            <a:r>
              <a:rPr lang="tr-TR" dirty="0" smtClean="0"/>
              <a:t>Başka bir ifadeyle Allah, </a:t>
            </a:r>
            <a:r>
              <a:rPr lang="tr-TR" dirty="0"/>
              <a:t>peygamber göndermeden de fiiller vardı ve bunların hükümlerini Allah insanlara peygamberlerle bildirmeden önce </a:t>
            </a:r>
            <a:r>
              <a:rPr lang="tr-TR" b="1" dirty="0">
                <a:solidFill>
                  <a:srgbClr val="00B050"/>
                </a:solidFill>
              </a:rPr>
              <a:t>akıl</a:t>
            </a:r>
            <a:r>
              <a:rPr lang="tr-TR" dirty="0"/>
              <a:t> bunları idrak </a:t>
            </a:r>
            <a:r>
              <a:rPr lang="tr-TR" dirty="0" smtClean="0"/>
              <a:t>edebilir ve iyi </a:t>
            </a:r>
            <a:r>
              <a:rPr lang="tr-TR" dirty="0"/>
              <a:t>ya da kötü olduklarını </a:t>
            </a:r>
            <a:r>
              <a:rPr lang="tr-TR" dirty="0" smtClean="0"/>
              <a:t>anlayabilir.</a:t>
            </a:r>
          </a:p>
          <a:p>
            <a:r>
              <a:rPr lang="tr-TR" dirty="0" smtClean="0"/>
              <a:t>Aklın </a:t>
            </a:r>
            <a:r>
              <a:rPr lang="tr-TR" dirty="0"/>
              <a:t>bunları anlayabilmesi için peygamberlerin gelmesine gerek yoktur. Zaten bu fiiller iyi ya da kötü oldukları için Allah bunlara iyi ya da kötü demiştir yoksa Allah iyi ya da kötü dediği için bu fiiller iyi ya da kötü </a:t>
            </a:r>
            <a:r>
              <a:rPr lang="tr-TR" dirty="0" smtClean="0"/>
              <a:t>değildir.</a:t>
            </a:r>
            <a:endParaRPr lang="tr-TR" dirty="0"/>
          </a:p>
          <a:p>
            <a:endParaRPr lang="tr-TR" dirty="0"/>
          </a:p>
        </p:txBody>
      </p:sp>
    </p:spTree>
    <p:extLst>
      <p:ext uri="{BB962C8B-B14F-4D97-AF65-F5344CB8AC3E}">
        <p14:creationId xmlns:p14="http://schemas.microsoft.com/office/powerpoint/2010/main" val="94356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solidFill>
              </a:rPr>
              <a:t> </a:t>
            </a:r>
            <a:r>
              <a:rPr lang="tr-TR" b="1" dirty="0" err="1" smtClean="0">
                <a:solidFill>
                  <a:srgbClr val="C00000"/>
                </a:solidFill>
              </a:rPr>
              <a:t>Mutezile’nin</a:t>
            </a:r>
            <a:r>
              <a:rPr lang="tr-TR" b="1" dirty="0" smtClean="0">
                <a:solidFill>
                  <a:srgbClr val="C00000"/>
                </a:solidFill>
              </a:rPr>
              <a:t> Yaklaşımı</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b="1" dirty="0">
                <a:solidFill>
                  <a:srgbClr val="00B050"/>
                </a:solidFill>
              </a:rPr>
              <a:t>Akıl</a:t>
            </a:r>
            <a:r>
              <a:rPr lang="tr-TR" dirty="0"/>
              <a:t>, bu hükümleri kendi başına bağımsız olarak anlayabilir. Yani bunların iyi ya da kötü olduğunu </a:t>
            </a:r>
            <a:r>
              <a:rPr lang="tr-TR" dirty="0" smtClean="0"/>
              <a:t>idrak </a:t>
            </a:r>
            <a:r>
              <a:rPr lang="tr-TR" dirty="0" smtClean="0"/>
              <a:t>edebilir.</a:t>
            </a:r>
          </a:p>
          <a:p>
            <a:r>
              <a:rPr lang="tr-TR" dirty="0" smtClean="0"/>
              <a:t>Mutezileye </a:t>
            </a:r>
            <a:r>
              <a:rPr lang="tr-TR" dirty="0"/>
              <a:t>göre </a:t>
            </a:r>
            <a:r>
              <a:rPr lang="tr-TR" dirty="0" smtClean="0"/>
              <a:t>Allah, </a:t>
            </a:r>
            <a:r>
              <a:rPr lang="tr-TR" dirty="0"/>
              <a:t>bir fiilin güzel ya da çirkin olmasına göre hüküm koyar. Güzel olan fiiller, </a:t>
            </a:r>
            <a:r>
              <a:rPr lang="tr-TR" dirty="0" err="1"/>
              <a:t>şer’an</a:t>
            </a:r>
            <a:r>
              <a:rPr lang="tr-TR" dirty="0"/>
              <a:t> da yapılması gereken fiillerdir. Allah’ın hitabının da bu güzel olan fiilleri </a:t>
            </a:r>
            <a:r>
              <a:rPr lang="tr-TR" dirty="0" err="1"/>
              <a:t>vücûb</a:t>
            </a:r>
            <a:r>
              <a:rPr lang="tr-TR" dirty="0"/>
              <a:t> ya da </a:t>
            </a:r>
            <a:r>
              <a:rPr lang="tr-TR" dirty="0" err="1"/>
              <a:t>nedb</a:t>
            </a:r>
            <a:r>
              <a:rPr lang="tr-TR" dirty="0"/>
              <a:t> olarak yerine getirilmesine yönelik olması </a:t>
            </a:r>
            <a:r>
              <a:rPr lang="tr-TR" dirty="0" err="1"/>
              <a:t>vâciptir</a:t>
            </a:r>
            <a:r>
              <a:rPr lang="tr-TR" dirty="0"/>
              <a:t>/gerekir. </a:t>
            </a:r>
            <a:endParaRPr lang="tr-TR" dirty="0" smtClean="0"/>
          </a:p>
        </p:txBody>
      </p:sp>
    </p:spTree>
    <p:extLst>
      <p:ext uri="{BB962C8B-B14F-4D97-AF65-F5344CB8AC3E}">
        <p14:creationId xmlns:p14="http://schemas.microsoft.com/office/powerpoint/2010/main" val="55371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Mutezile’nin</a:t>
            </a:r>
            <a:r>
              <a:rPr lang="tr-TR" b="1" dirty="0" smtClean="0">
                <a:solidFill>
                  <a:srgbClr val="C00000"/>
                </a:solidFill>
              </a:rPr>
              <a:t> Yaklaşımı</a:t>
            </a:r>
            <a:endParaRPr lang="tr-TR" dirty="0"/>
          </a:p>
        </p:txBody>
      </p:sp>
      <p:sp>
        <p:nvSpPr>
          <p:cNvPr id="3" name="İçerik Yer Tutucusu 2"/>
          <p:cNvSpPr>
            <a:spLocks noGrp="1"/>
          </p:cNvSpPr>
          <p:nvPr>
            <p:ph idx="1"/>
          </p:nvPr>
        </p:nvSpPr>
        <p:spPr/>
        <p:txBody>
          <a:bodyPr>
            <a:normAutofit/>
          </a:bodyPr>
          <a:lstStyle/>
          <a:p>
            <a:r>
              <a:rPr lang="tr-TR" dirty="0"/>
              <a:t>Bu fiilleri işleyenler, methedilmeyi ve sevap kazanmayı hak eder, terk </a:t>
            </a:r>
            <a:r>
              <a:rPr lang="tr-TR" dirty="0" smtClean="0"/>
              <a:t>edenler ise zemmi/kötülenmeyi/yerilmeyi </a:t>
            </a:r>
            <a:r>
              <a:rPr lang="tr-TR" dirty="0"/>
              <a:t>ve cezalandırılmayı/azabı hak </a:t>
            </a:r>
            <a:r>
              <a:rPr lang="tr-TR" dirty="0" smtClean="0"/>
              <a:t>ederler.</a:t>
            </a:r>
          </a:p>
          <a:p>
            <a:r>
              <a:rPr lang="tr-TR" dirty="0" smtClean="0"/>
              <a:t>Aynı </a:t>
            </a:r>
            <a:r>
              <a:rPr lang="tr-TR" dirty="0"/>
              <a:t>şekilde kötü olan fiiller, </a:t>
            </a:r>
            <a:r>
              <a:rPr lang="tr-TR" dirty="0" err="1"/>
              <a:t>Şâri’in</a:t>
            </a:r>
            <a:r>
              <a:rPr lang="tr-TR" dirty="0"/>
              <a:t> mükellefin işlemesini yasaklamış olduğu </a:t>
            </a:r>
            <a:r>
              <a:rPr lang="tr-TR" dirty="0" smtClean="0"/>
              <a:t>fiillerdir.</a:t>
            </a:r>
          </a:p>
          <a:p>
            <a:r>
              <a:rPr lang="tr-TR" dirty="0" smtClean="0"/>
              <a:t>Allah’ın </a:t>
            </a:r>
            <a:r>
              <a:rPr lang="tr-TR" dirty="0"/>
              <a:t>hitabının mükellefin bu fiilleri işlemesini haram kılması (</a:t>
            </a:r>
            <a:r>
              <a:rPr lang="tr-TR" dirty="0" err="1"/>
              <a:t>tahrîm</a:t>
            </a:r>
            <a:r>
              <a:rPr lang="tr-TR" dirty="0"/>
              <a:t>) ya da hoş görmemesi (</a:t>
            </a:r>
            <a:r>
              <a:rPr lang="tr-TR" dirty="0" err="1"/>
              <a:t>kerâhe</a:t>
            </a:r>
            <a:r>
              <a:rPr lang="tr-TR" dirty="0"/>
              <a:t>) şeklinde tecelli etmesi </a:t>
            </a:r>
            <a:r>
              <a:rPr lang="tr-TR" dirty="0" smtClean="0"/>
              <a:t>gerekir.</a:t>
            </a:r>
          </a:p>
        </p:txBody>
      </p:sp>
    </p:spTree>
    <p:extLst>
      <p:ext uri="{BB962C8B-B14F-4D97-AF65-F5344CB8AC3E}">
        <p14:creationId xmlns:p14="http://schemas.microsoft.com/office/powerpoint/2010/main" val="118737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Mutezile’nin</a:t>
            </a:r>
            <a:r>
              <a:rPr lang="tr-TR" b="1" dirty="0" smtClean="0">
                <a:solidFill>
                  <a:srgbClr val="C00000"/>
                </a:solidFill>
              </a:rPr>
              <a:t> Yaklaşımı</a:t>
            </a:r>
            <a:endParaRPr lang="tr-TR" dirty="0"/>
          </a:p>
        </p:txBody>
      </p:sp>
      <p:sp>
        <p:nvSpPr>
          <p:cNvPr id="3" name="İçerik Yer Tutucusu 2"/>
          <p:cNvSpPr>
            <a:spLocks noGrp="1"/>
          </p:cNvSpPr>
          <p:nvPr>
            <p:ph idx="1"/>
          </p:nvPr>
        </p:nvSpPr>
        <p:spPr/>
        <p:txBody>
          <a:bodyPr/>
          <a:lstStyle/>
          <a:p>
            <a:r>
              <a:rPr lang="tr-TR" dirty="0"/>
              <a:t>Allah’ın yasakladığı bu fiilleri işlemeyen/terk eden, methedilmeyi ve sevabı hak eder, yasaklanmış bu fiilleri işleyenler ise zemmi (yerilmeyi) ve </a:t>
            </a:r>
            <a:r>
              <a:rPr lang="tr-TR" dirty="0" err="1"/>
              <a:t>ikâbı</a:t>
            </a:r>
            <a:r>
              <a:rPr lang="tr-TR" dirty="0"/>
              <a:t> (cezalandırılmayı) hak </a:t>
            </a:r>
            <a:r>
              <a:rPr lang="tr-TR" dirty="0" smtClean="0"/>
              <a:t>eder.</a:t>
            </a:r>
          </a:p>
          <a:p>
            <a:r>
              <a:rPr lang="tr-TR" dirty="0" smtClean="0"/>
              <a:t>Kendisinde </a:t>
            </a:r>
            <a:r>
              <a:rPr lang="tr-TR" dirty="0"/>
              <a:t>güzellik ve çirkinliğin eşit olduğu fiillere Allah’ın </a:t>
            </a:r>
            <a:r>
              <a:rPr lang="tr-TR" dirty="0" smtClean="0"/>
              <a:t>hitabının </a:t>
            </a:r>
            <a:r>
              <a:rPr lang="tr-TR" dirty="0" err="1"/>
              <a:t>ibâhâ</a:t>
            </a:r>
            <a:r>
              <a:rPr lang="tr-TR" dirty="0"/>
              <a:t> (serbest) ve </a:t>
            </a:r>
            <a:r>
              <a:rPr lang="tr-TR" dirty="0" err="1"/>
              <a:t>tahyire</a:t>
            </a:r>
            <a:r>
              <a:rPr lang="tr-TR" dirty="0"/>
              <a:t> (yapıp yapmamada mükellefin tercih hakkının olduğu) yönelik olması gerekmektedir.</a:t>
            </a:r>
          </a:p>
          <a:p>
            <a:endParaRPr lang="tr-TR" dirty="0"/>
          </a:p>
        </p:txBody>
      </p:sp>
    </p:spTree>
    <p:extLst>
      <p:ext uri="{BB962C8B-B14F-4D97-AF65-F5344CB8AC3E}">
        <p14:creationId xmlns:p14="http://schemas.microsoft.com/office/powerpoint/2010/main" val="94028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1:</a:t>
            </a:r>
          </a:p>
          <a:p>
            <a:r>
              <a:rPr lang="tr-TR" sz="4400" b="1" dirty="0" smtClean="0">
                <a:solidFill>
                  <a:srgbClr val="C00000"/>
                </a:solidFill>
                <a:latin typeface="Adobe Caslon Pro" panose="0205050205050A020403" pitchFamily="18" charset="-94"/>
                <a:ea typeface="Adobe Myungjo Std M" panose="02020600000000000000" pitchFamily="18" charset="-128"/>
              </a:rPr>
              <a:t>FIKIH USULÜ</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dirty="0" err="1" smtClean="0"/>
              <a:t>Mu’tezile’ye</a:t>
            </a:r>
            <a:r>
              <a:rPr lang="tr-TR" dirty="0" smtClean="0"/>
              <a:t> </a:t>
            </a:r>
            <a:r>
              <a:rPr lang="tr-TR" dirty="0"/>
              <a:t>göre </a:t>
            </a:r>
            <a:r>
              <a:rPr lang="tr-TR" dirty="0" smtClean="0"/>
              <a:t>Allah, </a:t>
            </a:r>
            <a:r>
              <a:rPr lang="tr-TR" dirty="0"/>
              <a:t>bir fiilin </a:t>
            </a:r>
            <a:r>
              <a:rPr lang="tr-TR" b="1" u="sng" dirty="0">
                <a:solidFill>
                  <a:srgbClr val="00B050"/>
                </a:solidFill>
              </a:rPr>
              <a:t>güzel</a:t>
            </a:r>
            <a:r>
              <a:rPr lang="tr-TR" b="1" dirty="0"/>
              <a:t> </a:t>
            </a:r>
            <a:r>
              <a:rPr lang="tr-TR" dirty="0"/>
              <a:t>ya da </a:t>
            </a:r>
            <a:r>
              <a:rPr lang="tr-TR" b="1" u="sng" dirty="0">
                <a:solidFill>
                  <a:srgbClr val="00B050"/>
                </a:solidFill>
              </a:rPr>
              <a:t>çirkin</a:t>
            </a:r>
            <a:r>
              <a:rPr lang="tr-TR" dirty="0"/>
              <a:t> olmasına göre hüküm koyar.</a:t>
            </a:r>
          </a:p>
        </p:txBody>
      </p:sp>
    </p:spTree>
    <p:extLst>
      <p:ext uri="{BB962C8B-B14F-4D97-AF65-F5344CB8AC3E}">
        <p14:creationId xmlns:p14="http://schemas.microsoft.com/office/powerpoint/2010/main" val="210506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Eş’ariler’in</a:t>
            </a:r>
            <a:r>
              <a:rPr lang="tr-TR" b="1" dirty="0" smtClean="0">
                <a:solidFill>
                  <a:srgbClr val="C00000"/>
                </a:solidFill>
              </a:rPr>
              <a:t> Yaklaşımı</a:t>
            </a:r>
            <a:endParaRPr lang="tr-TR" dirty="0"/>
          </a:p>
        </p:txBody>
      </p:sp>
      <p:sp>
        <p:nvSpPr>
          <p:cNvPr id="3" name="İçerik Yer Tutucusu 2"/>
          <p:cNvSpPr>
            <a:spLocks noGrp="1"/>
          </p:cNvSpPr>
          <p:nvPr>
            <p:ph idx="1"/>
          </p:nvPr>
        </p:nvSpPr>
        <p:spPr/>
        <p:txBody>
          <a:bodyPr/>
          <a:lstStyle/>
          <a:p>
            <a:r>
              <a:rPr lang="tr-TR" dirty="0" err="1" smtClean="0"/>
              <a:t>Eş’arîler’e</a:t>
            </a:r>
            <a:r>
              <a:rPr lang="tr-TR" dirty="0" smtClean="0"/>
              <a:t> </a:t>
            </a:r>
            <a:r>
              <a:rPr lang="tr-TR" dirty="0"/>
              <a:t>göre </a:t>
            </a:r>
            <a:r>
              <a:rPr lang="tr-TR" b="1" dirty="0">
                <a:solidFill>
                  <a:srgbClr val="00B050"/>
                </a:solidFill>
              </a:rPr>
              <a:t>akıl, Allah’ın koyduğu bir hükmü tek başına </a:t>
            </a:r>
            <a:r>
              <a:rPr lang="tr-TR" b="1" dirty="0" smtClean="0">
                <a:solidFill>
                  <a:srgbClr val="00B050"/>
                </a:solidFill>
              </a:rPr>
              <a:t>anlayamaz.</a:t>
            </a:r>
          </a:p>
          <a:p>
            <a:r>
              <a:rPr lang="tr-TR" dirty="0" smtClean="0"/>
              <a:t>Allah’ın </a:t>
            </a:r>
            <a:r>
              <a:rPr lang="tr-TR" dirty="0"/>
              <a:t>koyduğu hükmü aklın anlayabilmesi için peygamberlerin aracılığına ve tebliğine ihtiyaç </a:t>
            </a:r>
            <a:r>
              <a:rPr lang="tr-TR" dirty="0" smtClean="0"/>
              <a:t>vardır.</a:t>
            </a:r>
          </a:p>
          <a:p>
            <a:r>
              <a:rPr lang="tr-TR" dirty="0" smtClean="0"/>
              <a:t>Aksi </a:t>
            </a:r>
            <a:r>
              <a:rPr lang="tr-TR" dirty="0"/>
              <a:t>takdirde </a:t>
            </a:r>
            <a:r>
              <a:rPr lang="tr-TR" dirty="0" err="1"/>
              <a:t>Mu’tezilîler’in</a:t>
            </a:r>
            <a:r>
              <a:rPr lang="tr-TR" dirty="0"/>
              <a:t> dediği gibi, fiillerde Allah’ın emretmesini </a:t>
            </a:r>
            <a:r>
              <a:rPr lang="tr-TR" dirty="0" smtClean="0"/>
              <a:t>gerekli </a:t>
            </a:r>
            <a:r>
              <a:rPr lang="tr-TR" dirty="0" smtClean="0"/>
              <a:t>kılacak, </a:t>
            </a:r>
            <a:r>
              <a:rPr lang="tr-TR" dirty="0"/>
              <a:t>bizzat bir iyilik ya da yasaklamasını gerekli kılacak bizzat bir kötülük söz konusu değildir.</a:t>
            </a:r>
          </a:p>
        </p:txBody>
      </p:sp>
    </p:spTree>
    <p:extLst>
      <p:ext uri="{BB962C8B-B14F-4D97-AF65-F5344CB8AC3E}">
        <p14:creationId xmlns:p14="http://schemas.microsoft.com/office/powerpoint/2010/main" val="154477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Eş’ariler’in</a:t>
            </a:r>
            <a:r>
              <a:rPr lang="tr-TR" b="1" dirty="0" smtClean="0">
                <a:solidFill>
                  <a:srgbClr val="C00000"/>
                </a:solidFill>
              </a:rPr>
              <a:t> Yaklaşımı</a:t>
            </a:r>
            <a:endParaRPr lang="tr-TR" dirty="0"/>
          </a:p>
        </p:txBody>
      </p:sp>
      <p:sp>
        <p:nvSpPr>
          <p:cNvPr id="3" name="İçerik Yer Tutucusu 2"/>
          <p:cNvSpPr>
            <a:spLocks noGrp="1"/>
          </p:cNvSpPr>
          <p:nvPr>
            <p:ph idx="1"/>
          </p:nvPr>
        </p:nvSpPr>
        <p:spPr/>
        <p:txBody>
          <a:bodyPr>
            <a:normAutofit/>
          </a:bodyPr>
          <a:lstStyle/>
          <a:p>
            <a:r>
              <a:rPr lang="tr-TR" dirty="0"/>
              <a:t>Allah’ın iradesi mutlaktır, O’nun iradesini hiçbir şey </a:t>
            </a:r>
            <a:r>
              <a:rPr lang="tr-TR" dirty="0" smtClean="0"/>
              <a:t>sınırlayamaz.</a:t>
            </a:r>
          </a:p>
          <a:p>
            <a:r>
              <a:rPr lang="tr-TR" dirty="0" smtClean="0"/>
              <a:t>İyi</a:t>
            </a:r>
            <a:r>
              <a:rPr lang="tr-TR" dirty="0"/>
              <a:t>, Allah’ın yapılmasını </a:t>
            </a:r>
            <a:r>
              <a:rPr lang="tr-TR" dirty="0" smtClean="0"/>
              <a:t>istediği; </a:t>
            </a:r>
            <a:r>
              <a:rPr lang="tr-TR" dirty="0"/>
              <a:t>kötü </a:t>
            </a:r>
            <a:r>
              <a:rPr lang="tr-TR" dirty="0" smtClean="0"/>
              <a:t>ise, yapılmasını </a:t>
            </a:r>
            <a:r>
              <a:rPr lang="tr-TR" dirty="0"/>
              <a:t>yasakladığı </a:t>
            </a:r>
            <a:r>
              <a:rPr lang="tr-TR" dirty="0" smtClean="0"/>
              <a:t>fiildir.</a:t>
            </a:r>
          </a:p>
          <a:p>
            <a:r>
              <a:rPr lang="tr-TR" dirty="0" smtClean="0"/>
              <a:t>Allah’ın </a:t>
            </a:r>
            <a:r>
              <a:rPr lang="tr-TR" dirty="0"/>
              <a:t>emretmesi ya da yasaklamasından önce akıl, bir şeyin iyi ya da kötü olduğunu </a:t>
            </a:r>
            <a:r>
              <a:rPr lang="tr-TR" dirty="0" smtClean="0"/>
              <a:t>belirleyemez.</a:t>
            </a:r>
          </a:p>
          <a:p>
            <a:r>
              <a:rPr lang="tr-TR" dirty="0" smtClean="0"/>
              <a:t>Fiillerde </a:t>
            </a:r>
            <a:r>
              <a:rPr lang="tr-TR" dirty="0"/>
              <a:t>iyilik ve kötülük, </a:t>
            </a:r>
            <a:r>
              <a:rPr lang="tr-TR" dirty="0" err="1"/>
              <a:t>Şâri’in</a:t>
            </a:r>
            <a:r>
              <a:rPr lang="tr-TR" dirty="0"/>
              <a:t> onları emretmesi ya da </a:t>
            </a:r>
            <a:r>
              <a:rPr lang="tr-TR" dirty="0" err="1" smtClean="0"/>
              <a:t>nehy</a:t>
            </a:r>
            <a:r>
              <a:rPr lang="tr-TR" dirty="0" smtClean="0"/>
              <a:t> etmesiyle </a:t>
            </a:r>
            <a:r>
              <a:rPr lang="tr-TR" dirty="0"/>
              <a:t>bu özelliği </a:t>
            </a:r>
            <a:r>
              <a:rPr lang="tr-TR" dirty="0" smtClean="0"/>
              <a:t>kazanır.</a:t>
            </a:r>
          </a:p>
        </p:txBody>
      </p:sp>
    </p:spTree>
    <p:extLst>
      <p:ext uri="{BB962C8B-B14F-4D97-AF65-F5344CB8AC3E}">
        <p14:creationId xmlns:p14="http://schemas.microsoft.com/office/powerpoint/2010/main" val="122876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Eş’ariler’in</a:t>
            </a:r>
            <a:r>
              <a:rPr lang="tr-TR" b="1" dirty="0" smtClean="0">
                <a:solidFill>
                  <a:srgbClr val="C00000"/>
                </a:solidFill>
              </a:rPr>
              <a:t> Yaklaşımı</a:t>
            </a:r>
            <a:endParaRPr lang="tr-TR" dirty="0">
              <a:solidFill>
                <a:srgbClr val="C00000"/>
              </a:solidFill>
            </a:endParaRPr>
          </a:p>
        </p:txBody>
      </p:sp>
      <p:sp>
        <p:nvSpPr>
          <p:cNvPr id="3" name="İçerik Yer Tutucusu 2"/>
          <p:cNvSpPr>
            <a:spLocks noGrp="1"/>
          </p:cNvSpPr>
          <p:nvPr>
            <p:ph idx="1"/>
          </p:nvPr>
        </p:nvSpPr>
        <p:spPr/>
        <p:txBody>
          <a:bodyPr>
            <a:normAutofit/>
          </a:bodyPr>
          <a:lstStyle/>
          <a:p>
            <a:r>
              <a:rPr lang="tr-TR" dirty="0"/>
              <a:t>Bizzat iyi ya da kötü yoktur. Namaz, zekât, oruç vb. fiiller, Allah’ın emrettiği yani yapılmasını istediği fiillerdir ve güzeldir. Güzeldir, çünkü </a:t>
            </a:r>
            <a:r>
              <a:rPr lang="tr-TR" dirty="0" err="1"/>
              <a:t>Şâri</a:t>
            </a:r>
            <a:r>
              <a:rPr lang="tr-TR" dirty="0"/>
              <a:t> bu fiilleri methetmiş ve sevap kazanmak için dayanak </a:t>
            </a:r>
            <a:r>
              <a:rPr lang="tr-TR" dirty="0" smtClean="0"/>
              <a:t>kılmıştır.</a:t>
            </a:r>
          </a:p>
          <a:p>
            <a:r>
              <a:rPr lang="tr-TR" dirty="0" smtClean="0"/>
              <a:t>Aynı </a:t>
            </a:r>
            <a:r>
              <a:rPr lang="tr-TR" dirty="0"/>
              <a:t>şekilde bir insanı haksız yere öldürmek, zina, insanların mallarını haksız yere yemek </a:t>
            </a:r>
            <a:r>
              <a:rPr lang="tr-TR" dirty="0" smtClean="0"/>
              <a:t>gibi fiiller </a:t>
            </a:r>
            <a:r>
              <a:rPr lang="tr-TR" dirty="0"/>
              <a:t>de Allah’ın yasakladığı fiillerdir ve </a:t>
            </a:r>
            <a:r>
              <a:rPr lang="tr-TR" dirty="0" smtClean="0"/>
              <a:t>kötüdür.</a:t>
            </a:r>
          </a:p>
          <a:p>
            <a:r>
              <a:rPr lang="tr-TR" dirty="0" smtClean="0"/>
              <a:t>Bu fiiller kötüdür</a:t>
            </a:r>
            <a:r>
              <a:rPr lang="tr-TR" dirty="0"/>
              <a:t>, çünkü </a:t>
            </a:r>
            <a:r>
              <a:rPr lang="tr-TR" dirty="0" err="1"/>
              <a:t>Şâri</a:t>
            </a:r>
            <a:r>
              <a:rPr lang="tr-TR" dirty="0"/>
              <a:t> bu fiilleri zemmetmiş ve cezalandırmak için dayanak kılmıştır. </a:t>
            </a:r>
          </a:p>
          <a:p>
            <a:endParaRPr lang="tr-TR" dirty="0" smtClean="0"/>
          </a:p>
        </p:txBody>
      </p:sp>
    </p:spTree>
    <p:extLst>
      <p:ext uri="{BB962C8B-B14F-4D97-AF65-F5344CB8AC3E}">
        <p14:creationId xmlns:p14="http://schemas.microsoft.com/office/powerpoint/2010/main" val="5054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dirty="0"/>
          </a:p>
        </p:txBody>
      </p:sp>
      <p:sp>
        <p:nvSpPr>
          <p:cNvPr id="3" name="İçerik Yer Tutucusu 2"/>
          <p:cNvSpPr>
            <a:spLocks noGrp="1"/>
          </p:cNvSpPr>
          <p:nvPr>
            <p:ph idx="1"/>
          </p:nvPr>
        </p:nvSpPr>
        <p:spPr/>
        <p:txBody>
          <a:bodyPr/>
          <a:lstStyle/>
          <a:p>
            <a:r>
              <a:rPr lang="tr-TR" dirty="0" err="1"/>
              <a:t>Eş’arîler</a:t>
            </a:r>
            <a:r>
              <a:rPr lang="tr-TR" dirty="0"/>
              <a:t>, </a:t>
            </a:r>
            <a:r>
              <a:rPr lang="tr-TR" dirty="0" err="1"/>
              <a:t>Mu’tezilîler’in</a:t>
            </a:r>
            <a:r>
              <a:rPr lang="tr-TR" dirty="0"/>
              <a:t> aksine, Allah’ın, peygamberler gönderilmeden önce, kulların işledikleri fiiller hakkında hüküm koymadığını </a:t>
            </a:r>
            <a:r>
              <a:rPr lang="tr-TR" dirty="0" smtClean="0"/>
              <a:t>söylerler.</a:t>
            </a:r>
          </a:p>
          <a:p>
            <a:r>
              <a:rPr lang="tr-TR" dirty="0" smtClean="0"/>
              <a:t>Onlara </a:t>
            </a:r>
            <a:r>
              <a:rPr lang="tr-TR" dirty="0"/>
              <a:t>göre, kullara Allah’ın hükümlerini tebliğ edecek peygamberler gelmeden önce, kulların fiilleriyle ilgili sabit olmuş bir hüküm </a:t>
            </a:r>
            <a:r>
              <a:rPr lang="tr-TR" dirty="0" smtClean="0"/>
              <a:t>yoktur.</a:t>
            </a:r>
          </a:p>
          <a:p>
            <a:r>
              <a:rPr lang="tr-TR" dirty="0" smtClean="0"/>
              <a:t>Bir </a:t>
            </a:r>
            <a:r>
              <a:rPr lang="tr-TR" dirty="0"/>
              <a:t>yerde hüküm yoksa orada </a:t>
            </a:r>
            <a:r>
              <a:rPr lang="tr-TR" dirty="0" smtClean="0"/>
              <a:t>teklif, </a:t>
            </a:r>
            <a:r>
              <a:rPr lang="tr-TR" dirty="0"/>
              <a:t>yani sorumluluk da yoktur. Teklifin olmadığı yerde de sevap ve ceza söz konusu değildir.</a:t>
            </a:r>
          </a:p>
        </p:txBody>
      </p:sp>
    </p:spTree>
    <p:extLst>
      <p:ext uri="{BB962C8B-B14F-4D97-AF65-F5344CB8AC3E}">
        <p14:creationId xmlns:p14="http://schemas.microsoft.com/office/powerpoint/2010/main" val="110112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Mâturîdîler’in</a:t>
            </a:r>
            <a:r>
              <a:rPr lang="tr-TR" b="1" dirty="0">
                <a:solidFill>
                  <a:srgbClr val="C00000"/>
                </a:solidFill>
              </a:rPr>
              <a:t> </a:t>
            </a:r>
            <a:r>
              <a:rPr lang="tr-TR" b="1" dirty="0" smtClean="0">
                <a:solidFill>
                  <a:srgbClr val="C00000"/>
                </a:solidFill>
              </a:rPr>
              <a:t>Yaklaşımı</a:t>
            </a:r>
            <a:endParaRPr lang="tr-TR" b="1" dirty="0">
              <a:solidFill>
                <a:srgbClr val="C00000"/>
              </a:solidFill>
            </a:endParaRPr>
          </a:p>
        </p:txBody>
      </p:sp>
      <p:sp>
        <p:nvSpPr>
          <p:cNvPr id="3" name="İçerik Yer Tutucusu 2"/>
          <p:cNvSpPr>
            <a:spLocks noGrp="1"/>
          </p:cNvSpPr>
          <p:nvPr>
            <p:ph idx="1"/>
          </p:nvPr>
        </p:nvSpPr>
        <p:spPr/>
        <p:txBody>
          <a:bodyPr/>
          <a:lstStyle/>
          <a:p>
            <a:r>
              <a:rPr lang="tr-TR" dirty="0" err="1" smtClean="0"/>
              <a:t>Mâturîdîler’e</a:t>
            </a:r>
            <a:r>
              <a:rPr lang="tr-TR" dirty="0" smtClean="0"/>
              <a:t> </a:t>
            </a:r>
            <a:r>
              <a:rPr lang="tr-TR" dirty="0"/>
              <a:t>göre fiillerin, </a:t>
            </a:r>
            <a:r>
              <a:rPr lang="tr-TR" b="1" dirty="0">
                <a:solidFill>
                  <a:srgbClr val="00B050"/>
                </a:solidFill>
              </a:rPr>
              <a:t>güzel</a:t>
            </a:r>
            <a:r>
              <a:rPr lang="tr-TR" dirty="0"/>
              <a:t> ve </a:t>
            </a:r>
            <a:r>
              <a:rPr lang="tr-TR" b="1" dirty="0">
                <a:solidFill>
                  <a:srgbClr val="00B050"/>
                </a:solidFill>
              </a:rPr>
              <a:t>çirkin</a:t>
            </a:r>
            <a:r>
              <a:rPr lang="tr-TR" dirty="0"/>
              <a:t> olanları </a:t>
            </a:r>
            <a:r>
              <a:rPr lang="tr-TR" dirty="0" smtClean="0"/>
              <a:t>vardır.</a:t>
            </a:r>
          </a:p>
          <a:p>
            <a:r>
              <a:rPr lang="tr-TR" dirty="0" smtClean="0"/>
              <a:t>Akıl</a:t>
            </a:r>
            <a:r>
              <a:rPr lang="tr-TR" dirty="0"/>
              <a:t>, bunların güzel ve çirkin olduğunu </a:t>
            </a:r>
            <a:r>
              <a:rPr lang="tr-TR" dirty="0" smtClean="0"/>
              <a:t>idrak </a:t>
            </a:r>
            <a:r>
              <a:rPr lang="tr-TR" dirty="0" smtClean="0"/>
              <a:t>edebilir.</a:t>
            </a:r>
          </a:p>
          <a:p>
            <a:r>
              <a:rPr lang="tr-TR" dirty="0" smtClean="0"/>
              <a:t>Bu </a:t>
            </a:r>
            <a:r>
              <a:rPr lang="tr-TR" dirty="0"/>
              <a:t>fiiller, taşıdıkları özellikler sebebiyle faydalı ve zararlı/kötü veya güzel olarak </a:t>
            </a:r>
            <a:r>
              <a:rPr lang="tr-TR" dirty="0" smtClean="0"/>
              <a:t>vasıflandırılırlar.</a:t>
            </a:r>
          </a:p>
          <a:p>
            <a:r>
              <a:rPr lang="tr-TR" dirty="0" smtClean="0"/>
              <a:t>Ancak </a:t>
            </a:r>
            <a:r>
              <a:rPr lang="tr-TR" dirty="0"/>
              <a:t>aklın, bir fiilin güzel olduğunu </a:t>
            </a:r>
            <a:r>
              <a:rPr lang="tr-TR" dirty="0" smtClean="0"/>
              <a:t>idrak </a:t>
            </a:r>
            <a:r>
              <a:rPr lang="tr-TR" dirty="0"/>
              <a:t>etmesi/anlaması, Allah’ın o fiili emretmesini gerektirmez. Aynı şekilde bir fiilin kötü olması, </a:t>
            </a:r>
            <a:r>
              <a:rPr lang="tr-TR" dirty="0" err="1"/>
              <a:t>Şâri’in</a:t>
            </a:r>
            <a:r>
              <a:rPr lang="tr-TR" dirty="0"/>
              <a:t> o fiili yasaklamasını gerektirmez. </a:t>
            </a:r>
          </a:p>
        </p:txBody>
      </p:sp>
    </p:spTree>
    <p:extLst>
      <p:ext uri="{BB962C8B-B14F-4D97-AF65-F5344CB8AC3E}">
        <p14:creationId xmlns:p14="http://schemas.microsoft.com/office/powerpoint/2010/main" val="2689974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Mâturîdîler’in</a:t>
            </a:r>
            <a:r>
              <a:rPr lang="tr-TR" b="1" dirty="0">
                <a:solidFill>
                  <a:srgbClr val="C00000"/>
                </a:solidFill>
              </a:rPr>
              <a:t> </a:t>
            </a:r>
            <a:r>
              <a:rPr lang="tr-TR" b="1" dirty="0" smtClean="0">
                <a:solidFill>
                  <a:srgbClr val="C00000"/>
                </a:solidFill>
              </a:rPr>
              <a:t>Yaklaşımı</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err="1"/>
              <a:t>Mâturîdîler</a:t>
            </a:r>
            <a:r>
              <a:rPr lang="tr-TR" dirty="0"/>
              <a:t>, Allah’ın mükelleflerin fiilleri hakkında koyduğu hükümlerin ancak peygamberler vasıtasıyla bilinebileceği görüşündedir. Bu fiillerin hükümleri, akıl yolu ile bilinemez. Bu sebeple şeriat yani Allah’ın hükümlerini bildiren bir peygamber gelmeden, bu fiillerin hükümleri mükellefe ulaşmadan önce teklif/sorumluluk söz konusu değildir. </a:t>
            </a:r>
          </a:p>
        </p:txBody>
      </p:sp>
    </p:spTree>
    <p:extLst>
      <p:ext uri="{BB962C8B-B14F-4D97-AF65-F5344CB8AC3E}">
        <p14:creationId xmlns:p14="http://schemas.microsoft.com/office/powerpoint/2010/main" val="3187248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Mâturîdîler’in</a:t>
            </a:r>
            <a:r>
              <a:rPr lang="tr-TR" b="1" dirty="0">
                <a:solidFill>
                  <a:srgbClr val="C00000"/>
                </a:solidFill>
              </a:rPr>
              <a:t> </a:t>
            </a:r>
            <a:r>
              <a:rPr lang="tr-TR" b="1" dirty="0" smtClean="0">
                <a:solidFill>
                  <a:srgbClr val="C00000"/>
                </a:solidFill>
              </a:rPr>
              <a:t>Yaklaşımı</a:t>
            </a:r>
            <a:endParaRPr lang="tr-TR" b="1" dirty="0">
              <a:solidFill>
                <a:srgbClr val="C00000"/>
              </a:solidFill>
            </a:endParaRPr>
          </a:p>
        </p:txBody>
      </p:sp>
      <p:sp>
        <p:nvSpPr>
          <p:cNvPr id="3" name="İçerik Yer Tutucusu 2"/>
          <p:cNvSpPr>
            <a:spLocks noGrp="1"/>
          </p:cNvSpPr>
          <p:nvPr>
            <p:ph idx="1"/>
          </p:nvPr>
        </p:nvSpPr>
        <p:spPr/>
        <p:txBody>
          <a:bodyPr/>
          <a:lstStyle/>
          <a:p>
            <a:r>
              <a:rPr lang="tr-TR" dirty="0"/>
              <a:t>Çünkü Allah’ın mükelleflerin fiillerine yönelik olan hitabı (</a:t>
            </a:r>
            <a:r>
              <a:rPr lang="tr-TR" dirty="0" err="1"/>
              <a:t>Şer’î</a:t>
            </a:r>
            <a:r>
              <a:rPr lang="tr-TR" dirty="0"/>
              <a:t> Hüküm), ancak peygamber gönderildikten ve peygamberin daveti mükellefe ulaştıktan sonra </a:t>
            </a:r>
            <a:r>
              <a:rPr lang="tr-TR" dirty="0" smtClean="0"/>
              <a:t>gerçekleşir.</a:t>
            </a:r>
          </a:p>
          <a:p>
            <a:r>
              <a:rPr lang="tr-TR" dirty="0" smtClean="0"/>
              <a:t>Peygamber </a:t>
            </a:r>
            <a:r>
              <a:rPr lang="tr-TR" dirty="0"/>
              <a:t>gönderilmeden ve peygamberlerin daveti ulaşmadan önce Allah’ın kulların fiilleri hakkında koyduğu bir hüküm yoktur. Hükmün olmadığı yerde teklif de yoktur. Teklifin/sorumluluğun olmadığı yerde de sevap </a:t>
            </a:r>
            <a:r>
              <a:rPr lang="tr-TR" dirty="0" smtClean="0"/>
              <a:t>(ödül) </a:t>
            </a:r>
            <a:r>
              <a:rPr lang="tr-TR" dirty="0"/>
              <a:t>ve cezadan söz edilemez. </a:t>
            </a:r>
          </a:p>
          <a:p>
            <a:endParaRPr lang="tr-TR" dirty="0"/>
          </a:p>
        </p:txBody>
      </p:sp>
    </p:spTree>
    <p:extLst>
      <p:ext uri="{BB962C8B-B14F-4D97-AF65-F5344CB8AC3E}">
        <p14:creationId xmlns:p14="http://schemas.microsoft.com/office/powerpoint/2010/main" val="269975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dirty="0"/>
              <a:t>Sadece akılla </a:t>
            </a:r>
            <a:r>
              <a:rPr lang="tr-TR" dirty="0" err="1"/>
              <a:t>Şer’î</a:t>
            </a:r>
            <a:r>
              <a:rPr lang="tr-TR" dirty="0"/>
              <a:t> Hükümlerin bilinemeyeceğini ve ilâhî mesajlar olmaksızın bunları bilmenin mümkün olmadığını söyleyen </a:t>
            </a:r>
            <a:r>
              <a:rPr lang="tr-TR" dirty="0" err="1"/>
              <a:t>Mâturîdîler</a:t>
            </a:r>
            <a:r>
              <a:rPr lang="tr-TR" dirty="0"/>
              <a:t>, görüşlerinin doğruluğunu </a:t>
            </a:r>
            <a:r>
              <a:rPr lang="tr-TR" dirty="0" smtClean="0"/>
              <a:t>ispatlamak </a:t>
            </a:r>
            <a:r>
              <a:rPr lang="tr-TR" dirty="0"/>
              <a:t>için aklî ve naklî birtakım deliller öne </a:t>
            </a:r>
            <a:r>
              <a:rPr lang="tr-TR" dirty="0" smtClean="0"/>
              <a:t>sürmektedirler.</a:t>
            </a:r>
          </a:p>
        </p:txBody>
      </p:sp>
    </p:spTree>
    <p:extLst>
      <p:ext uri="{BB962C8B-B14F-4D97-AF65-F5344CB8AC3E}">
        <p14:creationId xmlns:p14="http://schemas.microsoft.com/office/powerpoint/2010/main" val="3018003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p:txBody>
          <a:bodyPr>
            <a:normAutofit/>
          </a:bodyPr>
          <a:lstStyle/>
          <a:p>
            <a:r>
              <a:rPr lang="tr-TR" b="1" dirty="0"/>
              <a:t>Nakli Delil: </a:t>
            </a:r>
            <a:r>
              <a:rPr lang="tr-TR" dirty="0"/>
              <a:t>“Biz, bir peygamber göndermedikçe (kimseye) </a:t>
            </a:r>
            <a:r>
              <a:rPr lang="tr-TR" dirty="0" err="1"/>
              <a:t>azâb</a:t>
            </a:r>
            <a:r>
              <a:rPr lang="tr-TR" dirty="0"/>
              <a:t> edecek değiliz.” (</a:t>
            </a:r>
            <a:r>
              <a:rPr lang="tr-TR" dirty="0" err="1" smtClean="0"/>
              <a:t>İsrâ</a:t>
            </a:r>
            <a:r>
              <a:rPr lang="tr-TR" dirty="0" smtClean="0"/>
              <a:t> suresi </a:t>
            </a:r>
            <a:r>
              <a:rPr lang="tr-TR" dirty="0"/>
              <a:t>15</a:t>
            </a:r>
            <a:r>
              <a:rPr lang="tr-TR" dirty="0" smtClean="0"/>
              <a:t>. ayet).</a:t>
            </a:r>
          </a:p>
          <a:p>
            <a:r>
              <a:rPr lang="tr-TR" dirty="0" smtClean="0"/>
              <a:t>Bu </a:t>
            </a:r>
            <a:r>
              <a:rPr lang="tr-TR" dirty="0"/>
              <a:t>ayet, peygamber gönderilmeden önce azabın olmayacağını ifade etmektedir. Bu da, peygamber gönderilmeden önce, teklifin, </a:t>
            </a:r>
            <a:r>
              <a:rPr lang="tr-TR" dirty="0" err="1"/>
              <a:t>vücûbun</a:t>
            </a:r>
            <a:r>
              <a:rPr lang="tr-TR" dirty="0"/>
              <a:t> ve </a:t>
            </a:r>
            <a:r>
              <a:rPr lang="tr-TR" dirty="0" err="1"/>
              <a:t>hurmetin</a:t>
            </a:r>
            <a:r>
              <a:rPr lang="tr-TR" dirty="0"/>
              <a:t> </a:t>
            </a:r>
            <a:r>
              <a:rPr lang="tr-TR" dirty="0" smtClean="0"/>
              <a:t>yok </a:t>
            </a:r>
            <a:r>
              <a:rPr lang="tr-TR" dirty="0"/>
              <a:t>olduğunu </a:t>
            </a:r>
            <a:r>
              <a:rPr lang="tr-TR" dirty="0" smtClean="0"/>
              <a:t>göstermektedir.</a:t>
            </a:r>
          </a:p>
          <a:p>
            <a:endParaRPr lang="tr-TR" dirty="0"/>
          </a:p>
        </p:txBody>
      </p:sp>
    </p:spTree>
    <p:extLst>
      <p:ext uri="{BB962C8B-B14F-4D97-AF65-F5344CB8AC3E}">
        <p14:creationId xmlns:p14="http://schemas.microsoft.com/office/powerpoint/2010/main" val="298397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Bu derste; öncelikle şer’i hükmün tanımını yapacağız.</a:t>
            </a:r>
          </a:p>
          <a:p>
            <a:r>
              <a:rPr lang="tr-TR" dirty="0" smtClean="0"/>
              <a:t>Daha sonra </a:t>
            </a:r>
            <a:r>
              <a:rPr lang="tr-TR" dirty="0" err="1" smtClean="0"/>
              <a:t>usulcülere</a:t>
            </a:r>
            <a:r>
              <a:rPr lang="tr-TR" dirty="0" smtClean="0"/>
              <a:t> göre şer’i hükümlerin eksenini oluşturan </a:t>
            </a:r>
            <a:r>
              <a:rPr lang="tr-TR" b="1" dirty="0" smtClean="0">
                <a:solidFill>
                  <a:srgbClr val="00B050"/>
                </a:solidFill>
              </a:rPr>
              <a:t>dört husus</a:t>
            </a:r>
            <a:r>
              <a:rPr lang="tr-TR" dirty="0" smtClean="0"/>
              <a:t>a dikkat çekeceğiz.</a:t>
            </a:r>
          </a:p>
          <a:p>
            <a:r>
              <a:rPr lang="tr-TR" dirty="0" smtClean="0"/>
              <a:t>Bu bağlamda söz konusu dört husustan ilki olan el-Hâkîm (</a:t>
            </a:r>
            <a:r>
              <a:rPr lang="tr-TR" dirty="0" err="1" smtClean="0"/>
              <a:t>Şârî</a:t>
            </a:r>
            <a:r>
              <a:rPr lang="tr-TR" dirty="0" smtClean="0"/>
              <a:t>) hakkında bilgi sahibi olacağız.</a:t>
            </a:r>
          </a:p>
          <a:p>
            <a:r>
              <a:rPr lang="tr-TR" dirty="0" smtClean="0"/>
              <a:t>Son olarak ise </a:t>
            </a:r>
            <a:r>
              <a:rPr lang="tr-TR" dirty="0" err="1" smtClean="0"/>
              <a:t>Şârî’nin</a:t>
            </a:r>
            <a:r>
              <a:rPr lang="tr-TR" dirty="0" smtClean="0"/>
              <a:t> kullarının fiilleri hakkında koyduğu hükümlerle ilgili mezheplere göre değişen yaklaşımlardan söz </a:t>
            </a:r>
            <a:r>
              <a:rPr lang="tr-TR" dirty="0" smtClean="0"/>
              <a:t>ederek dersimizi tamamlayacağız.</a:t>
            </a:r>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p:txBody>
          <a:bodyPr/>
          <a:lstStyle/>
          <a:p>
            <a:r>
              <a:rPr lang="tr-TR" b="1" dirty="0"/>
              <a:t>Akli Delil: </a:t>
            </a:r>
            <a:r>
              <a:rPr lang="tr-TR" dirty="0"/>
              <a:t>Fiillerdeki güzelliği/iyiliği ve kötülüğü/çirkinliği </a:t>
            </a:r>
            <a:r>
              <a:rPr lang="tr-TR" dirty="0" smtClean="0"/>
              <a:t>idrak </a:t>
            </a:r>
            <a:r>
              <a:rPr lang="tr-TR" dirty="0"/>
              <a:t>etmek bütün bireylerin gücü dâhilinde </a:t>
            </a:r>
            <a:r>
              <a:rPr lang="tr-TR" dirty="0" smtClean="0"/>
              <a:t>değildir.</a:t>
            </a:r>
          </a:p>
          <a:p>
            <a:r>
              <a:rPr lang="tr-TR" dirty="0" smtClean="0"/>
              <a:t>Bu nedenle insanın, </a:t>
            </a:r>
            <a:r>
              <a:rPr lang="tr-TR" dirty="0"/>
              <a:t>güzel/iyi olduğunu bilemediği bir şeyi terk ettiği ya da kötü/çirkin olduğunu </a:t>
            </a:r>
            <a:r>
              <a:rPr lang="tr-TR" dirty="0" smtClean="0"/>
              <a:t>idrak </a:t>
            </a:r>
            <a:r>
              <a:rPr lang="tr-TR" dirty="0"/>
              <a:t>edemediği bir şeyi işlediği için cezalandırılması akla uygun </a:t>
            </a:r>
            <a:r>
              <a:rPr lang="tr-TR" dirty="0" smtClean="0"/>
              <a:t>değildir.</a:t>
            </a:r>
          </a:p>
          <a:p>
            <a:r>
              <a:rPr lang="tr-TR" dirty="0" smtClean="0"/>
              <a:t>Ayrıca </a:t>
            </a:r>
            <a:r>
              <a:rPr lang="tr-TR" dirty="0"/>
              <a:t>akıl, </a:t>
            </a:r>
            <a:r>
              <a:rPr lang="tr-TR" dirty="0" err="1"/>
              <a:t>Şâri’in</a:t>
            </a:r>
            <a:r>
              <a:rPr lang="tr-TR" dirty="0"/>
              <a:t> koyduğu hükümleri peygamberler </a:t>
            </a:r>
            <a:r>
              <a:rPr lang="tr-TR" dirty="0" smtClean="0"/>
              <a:t>aracılığıyla insanlara </a:t>
            </a:r>
            <a:r>
              <a:rPr lang="tr-TR" dirty="0"/>
              <a:t>bildirmeden önce fiillerin iyi ya da kötü oldukları hakkında hüküm verilmemesi gerektiğini </a:t>
            </a:r>
            <a:r>
              <a:rPr lang="tr-TR" dirty="0" smtClean="0"/>
              <a:t>söyler.</a:t>
            </a:r>
            <a:endParaRPr lang="tr-TR" dirty="0"/>
          </a:p>
          <a:p>
            <a:endParaRPr lang="tr-TR" dirty="0"/>
          </a:p>
        </p:txBody>
      </p:sp>
    </p:spTree>
    <p:extLst>
      <p:ext uri="{BB962C8B-B14F-4D97-AF65-F5344CB8AC3E}">
        <p14:creationId xmlns:p14="http://schemas.microsoft.com/office/powerpoint/2010/main" val="133933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b="1" dirty="0" smtClean="0">
                <a:solidFill>
                  <a:srgbClr val="FF0000"/>
                </a:solidFill>
              </a:rPr>
              <a:t>Şer’i Hüküm</a:t>
            </a:r>
            <a:endParaRPr lang="tr-TR" b="1" dirty="0">
              <a:solidFill>
                <a:srgbClr val="FF0000"/>
              </a:solidFill>
            </a:endParaRPr>
          </a:p>
        </p:txBody>
      </p:sp>
      <p:sp>
        <p:nvSpPr>
          <p:cNvPr id="4" name="İçerik Yer Tutucusu 3"/>
          <p:cNvSpPr>
            <a:spLocks noGrp="1"/>
          </p:cNvSpPr>
          <p:nvPr>
            <p:ph idx="1"/>
          </p:nvPr>
        </p:nvSpPr>
        <p:spPr/>
        <p:txBody>
          <a:bodyPr/>
          <a:lstStyle/>
          <a:p>
            <a:pPr>
              <a:lnSpc>
                <a:spcPct val="120000"/>
              </a:lnSpc>
              <a:spcBef>
                <a:spcPts val="600"/>
              </a:spcBef>
            </a:pPr>
            <a:r>
              <a:rPr lang="tr-TR" dirty="0" smtClean="0"/>
              <a:t>Şer’i Hüküm</a:t>
            </a:r>
            <a:r>
              <a:rPr lang="tr-TR" dirty="0"/>
              <a:t>, </a:t>
            </a:r>
            <a:r>
              <a:rPr lang="tr-TR" dirty="0" smtClean="0"/>
              <a:t>Yüce </a:t>
            </a:r>
            <a:r>
              <a:rPr lang="tr-TR" dirty="0" smtClean="0"/>
              <a:t>Allah’ın </a:t>
            </a:r>
            <a:r>
              <a:rPr lang="tr-TR" dirty="0"/>
              <a:t>mükellefin </a:t>
            </a:r>
            <a:r>
              <a:rPr lang="tr-TR" dirty="0"/>
              <a:t>fiillerine yönelik </a:t>
            </a:r>
            <a:r>
              <a:rPr lang="tr-TR" dirty="0" smtClean="0"/>
              <a:t>hitabıdır</a:t>
            </a:r>
            <a:r>
              <a:rPr lang="tr-TR" dirty="0"/>
              <a:t>. Allah’ın </a:t>
            </a:r>
            <a:r>
              <a:rPr lang="tr-TR" dirty="0" smtClean="0"/>
              <a:t>hitabı, </a:t>
            </a:r>
            <a:r>
              <a:rPr lang="tr-TR" b="1" dirty="0" err="1">
                <a:solidFill>
                  <a:srgbClr val="00B050"/>
                </a:solidFill>
              </a:rPr>
              <a:t>iktidâen</a:t>
            </a:r>
            <a:r>
              <a:rPr lang="tr-TR" b="1" dirty="0">
                <a:solidFill>
                  <a:srgbClr val="00B050"/>
                </a:solidFill>
              </a:rPr>
              <a:t> </a:t>
            </a:r>
            <a:r>
              <a:rPr lang="tr-TR" dirty="0"/>
              <a:t>(bir şeyin yerine getirilmesini istemek), </a:t>
            </a:r>
            <a:r>
              <a:rPr lang="tr-TR" b="1" dirty="0" err="1">
                <a:solidFill>
                  <a:srgbClr val="00B050"/>
                </a:solidFill>
              </a:rPr>
              <a:t>tahyîran</a:t>
            </a:r>
            <a:r>
              <a:rPr lang="tr-TR" b="1" dirty="0">
                <a:solidFill>
                  <a:srgbClr val="00B050"/>
                </a:solidFill>
              </a:rPr>
              <a:t> </a:t>
            </a:r>
            <a:r>
              <a:rPr lang="tr-TR" dirty="0" smtClean="0"/>
              <a:t>(bir fiili </a:t>
            </a:r>
            <a:r>
              <a:rPr lang="tr-TR" dirty="0"/>
              <a:t>işlemekte mükellefi serbest bırakmak) ya da </a:t>
            </a:r>
            <a:r>
              <a:rPr lang="tr-TR" b="1" dirty="0" err="1">
                <a:solidFill>
                  <a:srgbClr val="00B050"/>
                </a:solidFill>
              </a:rPr>
              <a:t>vad’an</a:t>
            </a:r>
            <a:r>
              <a:rPr lang="tr-TR" dirty="0"/>
              <a:t> </a:t>
            </a:r>
            <a:r>
              <a:rPr lang="tr-TR" dirty="0" smtClean="0"/>
              <a:t>(mükelleften </a:t>
            </a:r>
            <a:r>
              <a:rPr lang="tr-TR" dirty="0"/>
              <a:t>bir şeyin yapılıp yapılmamasını </a:t>
            </a:r>
            <a:r>
              <a:rPr lang="tr-TR" dirty="0" smtClean="0"/>
              <a:t>istememek </a:t>
            </a:r>
            <a:r>
              <a:rPr lang="tr-TR" dirty="0"/>
              <a:t>ancak bazı şeyleri, bazı şeyler için </a:t>
            </a:r>
            <a:r>
              <a:rPr lang="tr-TR" dirty="0" err="1"/>
              <a:t>sebeb</a:t>
            </a:r>
            <a:r>
              <a:rPr lang="tr-TR" dirty="0"/>
              <a:t>, şart ya da mani </a:t>
            </a:r>
            <a:r>
              <a:rPr lang="tr-TR" dirty="0" smtClean="0"/>
              <a:t>kılmak) şeklinde olur</a:t>
            </a:r>
            <a:r>
              <a:rPr lang="tr-TR" dirty="0"/>
              <a:t>.</a:t>
            </a:r>
          </a:p>
        </p:txBody>
      </p:sp>
    </p:spTree>
    <p:extLst>
      <p:ext uri="{BB962C8B-B14F-4D97-AF65-F5344CB8AC3E}">
        <p14:creationId xmlns:p14="http://schemas.microsoft.com/office/powerpoint/2010/main" val="2516252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4" name="İçerik Yer Tutucusu 3"/>
          <p:cNvSpPr>
            <a:spLocks noGrp="1"/>
          </p:cNvSpPr>
          <p:nvPr>
            <p:ph idx="1"/>
          </p:nvPr>
        </p:nvSpPr>
        <p:spPr/>
        <p:txBody>
          <a:bodyPr>
            <a:normAutofit/>
          </a:bodyPr>
          <a:lstStyle/>
          <a:p>
            <a:pPr>
              <a:lnSpc>
                <a:spcPct val="130000"/>
              </a:lnSpc>
              <a:spcBef>
                <a:spcPts val="600"/>
              </a:spcBef>
            </a:pPr>
            <a:r>
              <a:rPr lang="tr-TR" dirty="0" err="1" smtClean="0"/>
              <a:t>Şer’î</a:t>
            </a:r>
            <a:r>
              <a:rPr lang="tr-TR" dirty="0" smtClean="0"/>
              <a:t> </a:t>
            </a:r>
            <a:r>
              <a:rPr lang="tr-TR" dirty="0"/>
              <a:t>Hükümlerin ekseni, </a:t>
            </a:r>
            <a:r>
              <a:rPr lang="tr-TR" dirty="0" err="1" smtClean="0"/>
              <a:t>usulcülere</a:t>
            </a:r>
            <a:r>
              <a:rPr lang="tr-TR" dirty="0" smtClean="0"/>
              <a:t> </a:t>
            </a:r>
            <a:r>
              <a:rPr lang="tr-TR" dirty="0"/>
              <a:t>göre şu </a:t>
            </a:r>
            <a:r>
              <a:rPr lang="tr-TR" b="1" dirty="0">
                <a:solidFill>
                  <a:srgbClr val="00B050"/>
                </a:solidFill>
              </a:rPr>
              <a:t>dört konuyu </a:t>
            </a:r>
            <a:r>
              <a:rPr lang="tr-TR" dirty="0" smtClean="0"/>
              <a:t>içermektedir.</a:t>
            </a:r>
          </a:p>
          <a:p>
            <a:pPr>
              <a:lnSpc>
                <a:spcPct val="130000"/>
              </a:lnSpc>
              <a:spcBef>
                <a:spcPts val="600"/>
              </a:spcBef>
            </a:pPr>
            <a:r>
              <a:rPr lang="tr-TR" b="1" dirty="0" smtClean="0"/>
              <a:t>el-Hâkim</a:t>
            </a:r>
            <a:r>
              <a:rPr lang="tr-TR" b="1" dirty="0"/>
              <a:t>: </a:t>
            </a:r>
            <a:r>
              <a:rPr lang="tr-TR" dirty="0" smtClean="0"/>
              <a:t>Şer’i </a:t>
            </a:r>
            <a:r>
              <a:rPr lang="tr-TR" dirty="0"/>
              <a:t>Hükmü vaz’ eden/koyan Allah’tır. </a:t>
            </a:r>
            <a:r>
              <a:rPr lang="tr-TR" dirty="0" smtClean="0"/>
              <a:t>Şer’i </a:t>
            </a:r>
            <a:r>
              <a:rPr lang="tr-TR" dirty="0"/>
              <a:t>Hüküm koyma konusunda akla da yer açmaya çalışan </a:t>
            </a:r>
            <a:r>
              <a:rPr lang="tr-TR" dirty="0" smtClean="0"/>
              <a:t>Mutezilenin </a:t>
            </a:r>
            <a:r>
              <a:rPr lang="tr-TR" dirty="0"/>
              <a:t>dışındaki tüm </a:t>
            </a:r>
            <a:r>
              <a:rPr lang="tr-TR" dirty="0" err="1" smtClean="0"/>
              <a:t>usulcüler</a:t>
            </a:r>
            <a:r>
              <a:rPr lang="tr-TR" dirty="0" smtClean="0"/>
              <a:t> </a:t>
            </a:r>
            <a:r>
              <a:rPr lang="tr-TR" dirty="0"/>
              <a:t>(</a:t>
            </a:r>
            <a:r>
              <a:rPr lang="tr-TR" dirty="0" err="1"/>
              <a:t>cumhûr</a:t>
            </a:r>
            <a:r>
              <a:rPr lang="tr-TR" dirty="0"/>
              <a:t>), hüküm koyma yetkisinin sadece Allah’a ait olduğu, bu konuda aklın hüküm koyma gibi bir özelliği olmadığı hususunda </a:t>
            </a:r>
            <a:r>
              <a:rPr lang="tr-TR" dirty="0" smtClean="0"/>
              <a:t>ittifak etmişlerdir.</a:t>
            </a:r>
            <a:endParaRPr lang="tr-TR" dirty="0" smtClean="0"/>
          </a:p>
        </p:txBody>
      </p:sp>
    </p:spTree>
    <p:extLst>
      <p:ext uri="{BB962C8B-B14F-4D97-AF65-F5344CB8AC3E}">
        <p14:creationId xmlns:p14="http://schemas.microsoft.com/office/powerpoint/2010/main" val="233657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Odaklanalım!...</a:t>
            </a:r>
            <a:endParaRPr lang="tr-TR" dirty="0"/>
          </a:p>
        </p:txBody>
      </p:sp>
      <p:sp>
        <p:nvSpPr>
          <p:cNvPr id="3" name="İçerik Yer Tutucusu 2"/>
          <p:cNvSpPr>
            <a:spLocks noGrp="1"/>
          </p:cNvSpPr>
          <p:nvPr>
            <p:ph idx="1"/>
          </p:nvPr>
        </p:nvSpPr>
        <p:spPr/>
        <p:txBody>
          <a:bodyPr/>
          <a:lstStyle/>
          <a:p>
            <a:pPr>
              <a:lnSpc>
                <a:spcPct val="130000"/>
              </a:lnSpc>
              <a:spcBef>
                <a:spcPts val="600"/>
              </a:spcBef>
            </a:pPr>
            <a:r>
              <a:rPr lang="tr-TR" b="1" dirty="0"/>
              <a:t>el-Mahkûm </a:t>
            </a:r>
            <a:r>
              <a:rPr lang="tr-TR" b="1" dirty="0" err="1"/>
              <a:t>fih</a:t>
            </a:r>
            <a:r>
              <a:rPr lang="tr-TR" b="1" dirty="0"/>
              <a:t>/el-Mahkûm </a:t>
            </a:r>
            <a:r>
              <a:rPr lang="tr-TR" b="1" dirty="0" err="1"/>
              <a:t>bih</a:t>
            </a:r>
            <a:r>
              <a:rPr lang="tr-TR" b="1" dirty="0"/>
              <a:t>: </a:t>
            </a:r>
            <a:r>
              <a:rPr lang="tr-TR" dirty="0"/>
              <a:t>Mükellefin fiil ve davranışlarıdır. Mükellefin işlediği bir fiilden dolayı sorumlu tutulabilmesi için, o fiilin (emredilen ya da yasaklanan) hükmünün mükellef tarafından bilinmesi ve işlediği fiilin, mükellefin gücü dâhilinde olması gerekir.</a:t>
            </a:r>
          </a:p>
          <a:p>
            <a:endParaRPr lang="tr-TR" dirty="0"/>
          </a:p>
        </p:txBody>
      </p:sp>
    </p:spTree>
    <p:extLst>
      <p:ext uri="{BB962C8B-B14F-4D97-AF65-F5344CB8AC3E}">
        <p14:creationId xmlns:p14="http://schemas.microsoft.com/office/powerpoint/2010/main" val="374292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6"/>
                </a:solidFill>
              </a:rPr>
              <a:t>Odaklanalım!...</a:t>
            </a:r>
            <a:endParaRPr lang="tr-TR" dirty="0">
              <a:solidFill>
                <a:schemeClr val="accent6"/>
              </a:solidFill>
            </a:endParaRPr>
          </a:p>
        </p:txBody>
      </p:sp>
      <p:sp>
        <p:nvSpPr>
          <p:cNvPr id="3" name="İçerik Yer Tutucusu 2"/>
          <p:cNvSpPr>
            <a:spLocks noGrp="1"/>
          </p:cNvSpPr>
          <p:nvPr>
            <p:ph idx="1"/>
          </p:nvPr>
        </p:nvSpPr>
        <p:spPr/>
        <p:txBody>
          <a:bodyPr>
            <a:normAutofit/>
          </a:bodyPr>
          <a:lstStyle/>
          <a:p>
            <a:pPr>
              <a:lnSpc>
                <a:spcPct val="130000"/>
              </a:lnSpc>
              <a:spcBef>
                <a:spcPts val="600"/>
              </a:spcBef>
            </a:pPr>
            <a:r>
              <a:rPr lang="tr-TR" b="1" dirty="0"/>
              <a:t>el-Mahkûm aleyh: </a:t>
            </a:r>
            <a:r>
              <a:rPr lang="tr-TR" dirty="0" smtClean="0"/>
              <a:t>Şer’i </a:t>
            </a:r>
            <a:r>
              <a:rPr lang="tr-TR" dirty="0"/>
              <a:t>Hükmü yerine getirmekle yükümlü olan </a:t>
            </a:r>
            <a:r>
              <a:rPr lang="tr-TR" dirty="0" smtClean="0"/>
              <a:t>kişi, </a:t>
            </a:r>
            <a:r>
              <a:rPr lang="tr-TR" dirty="0"/>
              <a:t>yani mükellef </a:t>
            </a:r>
            <a:r>
              <a:rPr lang="tr-TR" dirty="0" smtClean="0"/>
              <a:t>anlamına gelir. </a:t>
            </a:r>
            <a:r>
              <a:rPr lang="tr-TR" dirty="0"/>
              <a:t>Mükellefin </a:t>
            </a:r>
            <a:r>
              <a:rPr lang="tr-TR" dirty="0" smtClean="0"/>
              <a:t>Şer’i </a:t>
            </a:r>
            <a:r>
              <a:rPr lang="tr-TR" dirty="0"/>
              <a:t>Hükümleri yerine getirmekle yükümlü olması için </a:t>
            </a:r>
            <a:r>
              <a:rPr lang="tr-TR" dirty="0" smtClean="0"/>
              <a:t>buluğa </a:t>
            </a:r>
            <a:r>
              <a:rPr lang="tr-TR" dirty="0"/>
              <a:t>ermiş (ergenlik yaşına girmiş) ve </a:t>
            </a:r>
            <a:r>
              <a:rPr lang="tr-TR" dirty="0" smtClean="0"/>
              <a:t>akıl baliğ olmuş (akıllı) </a:t>
            </a:r>
            <a:r>
              <a:rPr lang="tr-TR" dirty="0"/>
              <a:t>olması gerekmektedir. </a:t>
            </a:r>
            <a:r>
              <a:rPr lang="tr-TR" dirty="0" smtClean="0"/>
              <a:t>Dolayısıyla çocuklar </a:t>
            </a:r>
            <a:r>
              <a:rPr lang="tr-TR" dirty="0" smtClean="0"/>
              <a:t>ve </a:t>
            </a:r>
            <a:r>
              <a:rPr lang="tr-TR" dirty="0" smtClean="0"/>
              <a:t>deliler, </a:t>
            </a:r>
            <a:r>
              <a:rPr lang="tr-TR" dirty="0"/>
              <a:t>mükellef sıfatını taşımadıkları için </a:t>
            </a:r>
            <a:r>
              <a:rPr lang="tr-TR" dirty="0" smtClean="0"/>
              <a:t>Şer’i </a:t>
            </a:r>
            <a:r>
              <a:rPr lang="tr-TR" dirty="0"/>
              <a:t>Hükümleri yerine getirmekle sorumlu </a:t>
            </a:r>
            <a:r>
              <a:rPr lang="tr-TR" dirty="0" smtClean="0"/>
              <a:t>tutulmamışlardır.</a:t>
            </a:r>
            <a:endParaRPr lang="tr-TR" dirty="0" smtClean="0"/>
          </a:p>
        </p:txBody>
      </p:sp>
    </p:spTree>
    <p:extLst>
      <p:ext uri="{BB962C8B-B14F-4D97-AF65-F5344CB8AC3E}">
        <p14:creationId xmlns:p14="http://schemas.microsoft.com/office/powerpoint/2010/main" val="138363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 </a:t>
            </a:r>
            <a:endParaRPr lang="tr-TR" b="1" dirty="0">
              <a:solidFill>
                <a:srgbClr val="00B050"/>
              </a:solidFill>
            </a:endParaRPr>
          </a:p>
        </p:txBody>
      </p:sp>
      <p:sp>
        <p:nvSpPr>
          <p:cNvPr id="3" name="İçerik Yer Tutucusu 2"/>
          <p:cNvSpPr>
            <a:spLocks noGrp="1"/>
          </p:cNvSpPr>
          <p:nvPr>
            <p:ph idx="1"/>
          </p:nvPr>
        </p:nvSpPr>
        <p:spPr/>
        <p:txBody>
          <a:bodyPr/>
          <a:lstStyle/>
          <a:p>
            <a:r>
              <a:rPr lang="tr-TR" dirty="0"/>
              <a:t>Ehliyet, kişinin hayatta olması, akıllı ve </a:t>
            </a:r>
            <a:r>
              <a:rPr lang="tr-TR" dirty="0" smtClean="0"/>
              <a:t>buluğa </a:t>
            </a:r>
            <a:r>
              <a:rPr lang="tr-TR" dirty="0"/>
              <a:t>ermiş olmasına (tam temyiz kudretine sahip </a:t>
            </a:r>
            <a:r>
              <a:rPr lang="tr-TR" dirty="0" smtClean="0"/>
              <a:t>olmasına) </a:t>
            </a:r>
            <a:r>
              <a:rPr lang="tr-TR" dirty="0" smtClean="0"/>
              <a:t>göre;</a:t>
            </a:r>
          </a:p>
          <a:p>
            <a:r>
              <a:rPr lang="tr-TR" b="1" dirty="0" err="1" smtClean="0"/>
              <a:t>vücûb</a:t>
            </a:r>
            <a:r>
              <a:rPr lang="tr-TR" dirty="0" smtClean="0"/>
              <a:t> </a:t>
            </a:r>
            <a:r>
              <a:rPr lang="tr-TR" dirty="0"/>
              <a:t>(kişinin haklara sahip </a:t>
            </a:r>
            <a:r>
              <a:rPr lang="tr-TR" dirty="0" smtClean="0"/>
              <a:t>olması)</a:t>
            </a:r>
          </a:p>
          <a:p>
            <a:r>
              <a:rPr lang="tr-TR" dirty="0"/>
              <a:t>v</a:t>
            </a:r>
            <a:r>
              <a:rPr lang="tr-TR" dirty="0" smtClean="0"/>
              <a:t>e</a:t>
            </a:r>
            <a:r>
              <a:rPr lang="tr-TR" b="1" dirty="0" smtClean="0"/>
              <a:t> </a:t>
            </a:r>
            <a:r>
              <a:rPr lang="tr-TR" b="1" dirty="0" err="1" smtClean="0"/>
              <a:t>edâ</a:t>
            </a:r>
            <a:r>
              <a:rPr lang="tr-TR" dirty="0" smtClean="0"/>
              <a:t> </a:t>
            </a:r>
            <a:r>
              <a:rPr lang="tr-TR" dirty="0"/>
              <a:t>(kişinin sahip olduğu </a:t>
            </a:r>
            <a:r>
              <a:rPr lang="tr-TR" dirty="0" smtClean="0"/>
              <a:t>bu hakları </a:t>
            </a:r>
            <a:r>
              <a:rPr lang="tr-TR" dirty="0"/>
              <a:t>kullanması, </a:t>
            </a:r>
            <a:r>
              <a:rPr lang="tr-TR" dirty="0" smtClean="0"/>
              <a:t>haklarında tasarrufta bulunması) </a:t>
            </a:r>
            <a:r>
              <a:rPr lang="tr-TR" dirty="0"/>
              <a:t>ehliyeti olmak üzere ikiye </a:t>
            </a:r>
            <a:r>
              <a:rPr lang="tr-TR" dirty="0" smtClean="0"/>
              <a:t>ayrılmaktadır.</a:t>
            </a:r>
          </a:p>
          <a:p>
            <a:r>
              <a:rPr lang="tr-TR" b="1" dirty="0" smtClean="0"/>
              <a:t>Şer</a:t>
            </a:r>
            <a:r>
              <a:rPr lang="tr-TR" b="1" dirty="0" smtClean="0"/>
              <a:t>’i</a:t>
            </a:r>
            <a:r>
              <a:rPr lang="tr-TR" b="1" dirty="0" smtClean="0"/>
              <a:t> </a:t>
            </a:r>
            <a:r>
              <a:rPr lang="tr-TR" b="1" dirty="0"/>
              <a:t>Hüküm: </a:t>
            </a:r>
            <a:r>
              <a:rPr lang="tr-TR" dirty="0" smtClean="0"/>
              <a:t>Allah’ın </a:t>
            </a:r>
            <a:r>
              <a:rPr lang="tr-TR" dirty="0"/>
              <a:t>(</a:t>
            </a:r>
            <a:r>
              <a:rPr lang="tr-TR" dirty="0" err="1"/>
              <a:t>Şâri’in</a:t>
            </a:r>
            <a:r>
              <a:rPr lang="tr-TR" dirty="0"/>
              <a:t>), kulların (mükelleflerin) fiilleri ile ilgili hitabıdır</a:t>
            </a:r>
            <a:r>
              <a:rPr lang="tr-TR" dirty="0" smtClean="0"/>
              <a:t>.</a:t>
            </a:r>
          </a:p>
          <a:p>
            <a:r>
              <a:rPr lang="tr-TR" dirty="0" smtClean="0"/>
              <a:t>Şimdi bu dört hususu ayrıntılı bir şekilde görelim.</a:t>
            </a:r>
            <a:endParaRPr lang="tr-TR" dirty="0"/>
          </a:p>
          <a:p>
            <a:endParaRPr lang="tr-TR" dirty="0"/>
          </a:p>
        </p:txBody>
      </p:sp>
    </p:spTree>
    <p:extLst>
      <p:ext uri="{BB962C8B-B14F-4D97-AF65-F5344CB8AC3E}">
        <p14:creationId xmlns:p14="http://schemas.microsoft.com/office/powerpoint/2010/main" val="236075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EL-HÂKİM (ŞÂRİ)</a:t>
            </a:r>
          </a:p>
        </p:txBody>
      </p:sp>
      <p:sp>
        <p:nvSpPr>
          <p:cNvPr id="3" name="İçerik Yer Tutucusu 2"/>
          <p:cNvSpPr>
            <a:spLocks noGrp="1"/>
          </p:cNvSpPr>
          <p:nvPr>
            <p:ph idx="1"/>
          </p:nvPr>
        </p:nvSpPr>
        <p:spPr/>
        <p:txBody>
          <a:bodyPr/>
          <a:lstStyle/>
          <a:p>
            <a:r>
              <a:rPr lang="tr-TR" dirty="0" err="1"/>
              <a:t>Şer’î</a:t>
            </a:r>
            <a:r>
              <a:rPr lang="tr-TR" dirty="0"/>
              <a:t> Hükümler (</a:t>
            </a:r>
            <a:r>
              <a:rPr lang="tr-TR" dirty="0" err="1"/>
              <a:t>vâcip</a:t>
            </a:r>
            <a:r>
              <a:rPr lang="tr-TR" dirty="0"/>
              <a:t>, </a:t>
            </a:r>
            <a:r>
              <a:rPr lang="tr-TR" dirty="0" err="1"/>
              <a:t>mendûb</a:t>
            </a:r>
            <a:r>
              <a:rPr lang="tr-TR" dirty="0"/>
              <a:t>, </a:t>
            </a:r>
            <a:r>
              <a:rPr lang="tr-TR" dirty="0" err="1"/>
              <a:t>harâm</a:t>
            </a:r>
            <a:r>
              <a:rPr lang="tr-TR" dirty="0"/>
              <a:t>, </a:t>
            </a:r>
            <a:r>
              <a:rPr lang="tr-TR" dirty="0" err="1"/>
              <a:t>mekrûh</a:t>
            </a:r>
            <a:r>
              <a:rPr lang="tr-TR" dirty="0"/>
              <a:t>, </a:t>
            </a:r>
            <a:r>
              <a:rPr lang="tr-TR" dirty="0" err="1"/>
              <a:t>mubâh</a:t>
            </a:r>
            <a:r>
              <a:rPr lang="tr-TR" dirty="0"/>
              <a:t>), Allah’ın hitabıyla sabit olmuş </a:t>
            </a:r>
            <a:r>
              <a:rPr lang="tr-TR" dirty="0" smtClean="0"/>
              <a:t>hükümlerdir.</a:t>
            </a:r>
          </a:p>
          <a:p>
            <a:r>
              <a:rPr lang="tr-TR" dirty="0" smtClean="0"/>
              <a:t>Allah’ın </a:t>
            </a:r>
            <a:r>
              <a:rPr lang="tr-TR" dirty="0"/>
              <a:t>hitabından kastedilen şey, Kur’an, Sünnet, </a:t>
            </a:r>
            <a:r>
              <a:rPr lang="tr-TR" dirty="0" err="1"/>
              <a:t>İcmâ</a:t>
            </a:r>
            <a:r>
              <a:rPr lang="tr-TR" dirty="0"/>
              <a:t> ve </a:t>
            </a:r>
            <a:r>
              <a:rPr lang="tr-TR" dirty="0" err="1"/>
              <a:t>şer’î</a:t>
            </a:r>
            <a:r>
              <a:rPr lang="tr-TR" dirty="0"/>
              <a:t> delillere, </a:t>
            </a:r>
            <a:r>
              <a:rPr lang="tr-TR" dirty="0" smtClean="0"/>
              <a:t>usul </a:t>
            </a:r>
            <a:r>
              <a:rPr lang="tr-TR" dirty="0"/>
              <a:t>kurallarına ve </a:t>
            </a:r>
            <a:r>
              <a:rPr lang="tr-TR" dirty="0" err="1"/>
              <a:t>şer’î</a:t>
            </a:r>
            <a:r>
              <a:rPr lang="tr-TR" dirty="0"/>
              <a:t> amaçlara dayanarak yapılan doğru </a:t>
            </a:r>
            <a:r>
              <a:rPr lang="tr-TR" dirty="0" err="1" smtClean="0"/>
              <a:t>ictihâddır</a:t>
            </a:r>
            <a:r>
              <a:rPr lang="tr-TR" dirty="0" smtClean="0"/>
              <a:t>.</a:t>
            </a:r>
          </a:p>
          <a:p>
            <a:r>
              <a:rPr lang="tr-TR" dirty="0" err="1" smtClean="0"/>
              <a:t>Şer’î</a:t>
            </a:r>
            <a:r>
              <a:rPr lang="tr-TR" dirty="0" smtClean="0"/>
              <a:t> </a:t>
            </a:r>
            <a:r>
              <a:rPr lang="tr-TR" dirty="0"/>
              <a:t>Hükümleri koyan, bunları açıklayan, aralarındaki benzerlik ve farklılıkları belirleyen </a:t>
            </a:r>
            <a:r>
              <a:rPr lang="tr-TR" dirty="0" smtClean="0"/>
              <a:t>Yüce Allah’tır</a:t>
            </a:r>
            <a:r>
              <a:rPr lang="tr-TR" dirty="0"/>
              <a:t>. Bunların, Kur’an </a:t>
            </a:r>
            <a:r>
              <a:rPr lang="tr-TR" dirty="0" err="1"/>
              <a:t>nassları</a:t>
            </a:r>
            <a:r>
              <a:rPr lang="tr-TR" dirty="0"/>
              <a:t>, Hz. Peygamber’in </a:t>
            </a:r>
            <a:r>
              <a:rPr lang="tr-TR" dirty="0" err="1"/>
              <a:t>Sünnet’i</a:t>
            </a:r>
            <a:r>
              <a:rPr lang="tr-TR" dirty="0"/>
              <a:t>, </a:t>
            </a:r>
            <a:r>
              <a:rPr lang="tr-TR" dirty="0" err="1"/>
              <a:t>müctehidlerin</a:t>
            </a:r>
            <a:r>
              <a:rPr lang="tr-TR" dirty="0"/>
              <a:t> </a:t>
            </a:r>
            <a:r>
              <a:rPr lang="tr-TR" dirty="0" err="1"/>
              <a:t>şer’î</a:t>
            </a:r>
            <a:r>
              <a:rPr lang="tr-TR" dirty="0"/>
              <a:t> delilleri ya da fıkhî olayları incelemeleri sonucu ulaştıkları </a:t>
            </a:r>
            <a:r>
              <a:rPr lang="tr-TR" dirty="0" err="1"/>
              <a:t>ictihâd</a:t>
            </a:r>
            <a:r>
              <a:rPr lang="tr-TR" dirty="0"/>
              <a:t> ile açıklanması arasında bir fark yoktur.</a:t>
            </a:r>
            <a:endParaRPr lang="tr-TR" dirty="0" smtClean="0"/>
          </a:p>
        </p:txBody>
      </p:sp>
    </p:spTree>
    <p:extLst>
      <p:ext uri="{BB962C8B-B14F-4D97-AF65-F5344CB8AC3E}">
        <p14:creationId xmlns:p14="http://schemas.microsoft.com/office/powerpoint/2010/main" val="9659810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1675</Words>
  <Application>Microsoft Office PowerPoint</Application>
  <PresentationFormat>Geniş ekran</PresentationFormat>
  <Paragraphs>97</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Adobe Myungjo Std M</vt:lpstr>
      <vt:lpstr>Adobe Caslon Pro</vt:lpstr>
      <vt:lpstr>Arial</vt:lpstr>
      <vt:lpstr>Calibri</vt:lpstr>
      <vt:lpstr>Calibri Light</vt:lpstr>
      <vt:lpstr>Office Teması</vt:lpstr>
      <vt:lpstr> </vt:lpstr>
      <vt:lpstr>PowerPoint Sunusu</vt:lpstr>
      <vt:lpstr>Bu derste neler öğreneceğiz?</vt:lpstr>
      <vt:lpstr>Şer’i Hüküm</vt:lpstr>
      <vt:lpstr>Odaklanalım!...</vt:lpstr>
      <vt:lpstr>Odaklanalım!...</vt:lpstr>
      <vt:lpstr>Odaklanalım!...</vt:lpstr>
      <vt:lpstr>Odaklanalım!.. </vt:lpstr>
      <vt:lpstr>EL-HÂKİM (ŞÂRİ)</vt:lpstr>
      <vt:lpstr>EL-HÂKİM (ŞÂRİ)</vt:lpstr>
      <vt:lpstr>EL-HÂKİM (ŞÂRİ)</vt:lpstr>
      <vt:lpstr>EL-HÂKİM (ŞÂRİ)</vt:lpstr>
      <vt:lpstr>Şâri’nin Kullarının Fiilleri Hakkında Koyduğu Hükümlerle İlgili Yaklaşımlar</vt:lpstr>
      <vt:lpstr>Mutezile’nin Yaklaşımı</vt:lpstr>
      <vt:lpstr>Mutezile’nin Yaklaşımı</vt:lpstr>
      <vt:lpstr>Mutezile’nin Yaklaşımı</vt:lpstr>
      <vt:lpstr> Mutezile’nin Yaklaşımı</vt:lpstr>
      <vt:lpstr>Mutezile’nin Yaklaşımı</vt:lpstr>
      <vt:lpstr>Mutezile’nin Yaklaşımı</vt:lpstr>
      <vt:lpstr>Odaklanalım!...</vt:lpstr>
      <vt:lpstr>Eş’ariler’in Yaklaşımı</vt:lpstr>
      <vt:lpstr>Eş’ariler’in Yaklaşımı</vt:lpstr>
      <vt:lpstr>Eş’ariler’in Yaklaşımı</vt:lpstr>
      <vt:lpstr>Odaklanalım!...</vt:lpstr>
      <vt:lpstr>Mâturîdîler’in Yaklaşımı</vt:lpstr>
      <vt:lpstr>Mâturîdîler’in Yaklaşımı</vt:lpstr>
      <vt:lpstr>Mâturîdîler’in Yaklaşımı</vt:lpstr>
      <vt:lpstr>Bilgi Notu</vt:lpstr>
      <vt:lpstr>Bilgi Notu</vt:lpstr>
      <vt:lpstr>Bilgi Notu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27</cp:revision>
  <dcterms:created xsi:type="dcterms:W3CDTF">2020-11-30T19:20:16Z</dcterms:created>
  <dcterms:modified xsi:type="dcterms:W3CDTF">2020-12-20T14:24:01Z</dcterms:modified>
</cp:coreProperties>
</file>